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2" r:id="rId2"/>
    <p:sldId id="258" r:id="rId3"/>
    <p:sldId id="285" r:id="rId4"/>
    <p:sldId id="273" r:id="rId5"/>
    <p:sldId id="276" r:id="rId6"/>
    <p:sldId id="277" r:id="rId7"/>
    <p:sldId id="280" r:id="rId8"/>
    <p:sldId id="283" r:id="rId9"/>
    <p:sldId id="281" r:id="rId10"/>
    <p:sldId id="284" r:id="rId11"/>
    <p:sldId id="279" r:id="rId12"/>
  </p:sldIdLst>
  <p:sldSz cx="24380825" cy="13714413"/>
  <p:notesSz cx="6791325" cy="9921875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4"/>
    <a:srgbClr val="3EAF79"/>
    <a:srgbClr val="D8222C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1" autoAdjust="0"/>
  </p:normalViewPr>
  <p:slideViewPr>
    <p:cSldViewPr snapToGrid="0">
      <p:cViewPr varScale="1">
        <p:scale>
          <a:sx n="53" d="100"/>
          <a:sy n="53" d="100"/>
        </p:scale>
        <p:origin x="7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7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6" y="0"/>
            <a:ext cx="2942908" cy="497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4060"/>
            <a:ext cx="2942908" cy="4978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6" y="9424060"/>
            <a:ext cx="2942908" cy="4978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7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78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133" y="4774902"/>
            <a:ext cx="5433060" cy="39067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4060"/>
            <a:ext cx="2942908" cy="4978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6846" y="9424060"/>
            <a:ext cx="2942908" cy="4978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27.07.2023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84923"/>
            <a:ext cx="2386994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27.07.2023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157" y="679210"/>
            <a:ext cx="2386994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itasev@mh.government.b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88533" y="3334194"/>
            <a:ext cx="21810133" cy="704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6000" b="1" dirty="0">
                <a:solidFill>
                  <a:schemeClr val="bg2">
                    <a:lumMod val="75000"/>
                  </a:schemeClr>
                </a:solidFill>
                <a:ea typeface="+mj-ea"/>
                <a:cs typeface="+mj-cs"/>
              </a:rPr>
              <a:t>МИНИСТЕРСТВО НА ЗДРАВЕОПАЗВАНЕТО</a:t>
            </a:r>
            <a:br>
              <a:rPr lang="bg-BG" sz="6000" b="1" dirty="0">
                <a:solidFill>
                  <a:schemeClr val="bg2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bg-BG" sz="6000" b="1" dirty="0">
                <a:solidFill>
                  <a:schemeClr val="bg2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bg-BG" sz="6000" b="1" dirty="0">
                <a:solidFill>
                  <a:schemeClr val="bg2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bg-BG" sz="6000" b="1" i="1" dirty="0">
                <a:ea typeface="+mj-ea"/>
                <a:cs typeface="+mj-cs"/>
              </a:rPr>
              <a:t>Анализ на изпълнението на националните здравни политики в областта на майчиното и детско здраве и превенцията на полово предаваните инфекции </a:t>
            </a:r>
            <a:endParaRPr lang="en-US" sz="6000" b="1" i="1" dirty="0" smtClean="0">
              <a:ea typeface="+mj-ea"/>
              <a:cs typeface="+mj-cs"/>
            </a:endParaRPr>
          </a:p>
          <a:p>
            <a:pPr algn="ctr"/>
            <a:r>
              <a:rPr lang="bg-BG" sz="6000" b="1" i="1" dirty="0" smtClean="0">
                <a:ea typeface="+mj-ea"/>
                <a:cs typeface="+mj-cs"/>
              </a:rPr>
              <a:t>в </a:t>
            </a:r>
            <a:r>
              <a:rPr lang="bg-BG" sz="6000" b="1" i="1" dirty="0">
                <a:ea typeface="+mj-ea"/>
                <a:cs typeface="+mj-cs"/>
              </a:rPr>
              <a:t>общините,</a:t>
            </a:r>
            <a:r>
              <a:rPr lang="en-US" sz="6000" b="1" i="1" dirty="0">
                <a:ea typeface="+mj-ea"/>
                <a:cs typeface="+mj-cs"/>
              </a:rPr>
              <a:t> </a:t>
            </a:r>
            <a:r>
              <a:rPr lang="bg-BG" sz="6000" b="1" i="1" dirty="0">
                <a:ea typeface="+mj-ea"/>
                <a:cs typeface="+mj-cs"/>
              </a:rPr>
              <a:t>в които работят здравни медиатори</a:t>
            </a:r>
            <a:r>
              <a:rPr lang="en-US" sz="6000" b="1" i="1" dirty="0">
                <a:solidFill>
                  <a:srgbClr val="0F3C74"/>
                </a:solidFill>
                <a:ea typeface="+mj-ea"/>
                <a:cs typeface="+mj-cs"/>
              </a:rPr>
              <a:t/>
            </a:r>
            <a:br>
              <a:rPr lang="en-US" sz="6000" b="1" i="1" dirty="0">
                <a:solidFill>
                  <a:srgbClr val="0F3C74"/>
                </a:solidFill>
                <a:ea typeface="+mj-ea"/>
                <a:cs typeface="+mj-cs"/>
              </a:rPr>
            </a:br>
            <a:r>
              <a:rPr lang="en-US" sz="2800" b="1" dirty="0">
                <a:solidFill>
                  <a:srgbClr val="0F3C74"/>
                </a:solidFill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rgbClr val="0F3C74"/>
                </a:solidFill>
                <a:ea typeface="+mj-ea"/>
                <a:cs typeface="+mj-cs"/>
              </a:rPr>
            </a:br>
            <a:r>
              <a:rPr lang="en-US" sz="2800" b="1" dirty="0">
                <a:solidFill>
                  <a:srgbClr val="0F3C74"/>
                </a:solidFill>
                <a:ea typeface="+mj-ea"/>
                <a:cs typeface="+mj-cs"/>
              </a:rPr>
              <a:t/>
            </a:r>
            <a:br>
              <a:rPr lang="en-US" sz="2800" b="1" dirty="0">
                <a:solidFill>
                  <a:srgbClr val="0F3C74"/>
                </a:solidFill>
                <a:ea typeface="+mj-ea"/>
                <a:cs typeface="+mj-cs"/>
              </a:rPr>
            </a:br>
            <a:endParaRPr lang="bg-B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1288288"/>
            <a:ext cx="5194242" cy="7559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0" y="11867069"/>
            <a:ext cx="16789839" cy="705931"/>
          </a:xfrm>
          <a:prstGeom prst="rect">
            <a:avLst/>
          </a:prstGeom>
        </p:spPr>
      </p:pic>
      <p:sp>
        <p:nvSpPr>
          <p:cNvPr id="9" name="Plassholder for dato 8"/>
          <p:cNvSpPr txBox="1">
            <a:spLocks/>
          </p:cNvSpPr>
          <p:nvPr/>
        </p:nvSpPr>
        <p:spPr>
          <a:xfrm>
            <a:off x="21008910" y="12242005"/>
            <a:ext cx="2071223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None/>
              <a:defRPr sz="3000" b="1" kern="1200">
                <a:solidFill>
                  <a:srgbClr val="0F3C74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 smtClean="0">
                <a:solidFill>
                  <a:schemeClr val="tx1"/>
                </a:solidFill>
              </a:rPr>
              <a:t>27.07.2023</a:t>
            </a:r>
            <a:endParaRPr lang="nb-NO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1460" y="968325"/>
            <a:ext cx="2097206" cy="17618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8699"/>
            <a:ext cx="6578154" cy="235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40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90133" y="8051959"/>
            <a:ext cx="214714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</a:rPr>
              <a:t>Създадената 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структура от експерти на областно ниво за координиране на </a:t>
            </a:r>
            <a:r>
              <a:rPr lang="bg-BG" sz="3200" i="1" dirty="0">
                <a:solidFill>
                  <a:schemeClr val="bg2">
                    <a:lumMod val="75000"/>
                  </a:schemeClr>
                </a:solidFill>
              </a:rPr>
              <a:t>Националната стратегия на Р България за равенство, приобщаване и участие на ромите (2021 – 2030 г.)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в рамките на функционалната си компетентност да създадат необходимата организация за контрол по спазване на противоепидемични мерки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за ограничаване разпространението на Ковид-19 и други социално–значими заразни заболявания 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Насока № 17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;</a:t>
            </a:r>
            <a:endParaRPr lang="bg-BG" sz="3200" dirty="0"/>
          </a:p>
        </p:txBody>
      </p:sp>
      <p:sp>
        <p:nvSpPr>
          <p:cNvPr id="6" name="Rectangle 5"/>
          <p:cNvSpPr/>
          <p:nvPr/>
        </p:nvSpPr>
        <p:spPr>
          <a:xfrm>
            <a:off x="1490133" y="6298017"/>
            <a:ext cx="214714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bg-BG" sz="3200" dirty="0" smtClean="0"/>
              <a:t>Провеждане </a:t>
            </a:r>
            <a:r>
              <a:rPr lang="bg-BG" sz="3200" dirty="0"/>
              <a:t>на разяснителни кампании за необходимостта от ваксиниране на населението със задължителните имунизации по Националния имунизационен календар и за ползите от препоръчителните имунизации</a:t>
            </a:r>
            <a:r>
              <a:rPr lang="bg-BG" sz="3200" b="1" dirty="0"/>
              <a:t> </a:t>
            </a:r>
            <a:r>
              <a:rPr lang="en-US" sz="3200" b="1" dirty="0"/>
              <a:t>(</a:t>
            </a:r>
            <a:r>
              <a:rPr lang="bg-BG" sz="3200" b="1" dirty="0"/>
              <a:t>Насока № 16</a:t>
            </a:r>
            <a:r>
              <a:rPr lang="en-US" sz="3200" b="1" dirty="0"/>
              <a:t>)</a:t>
            </a:r>
            <a:r>
              <a:rPr lang="bg-BG" sz="3200" dirty="0"/>
              <a:t>;</a:t>
            </a:r>
          </a:p>
        </p:txBody>
      </p:sp>
      <p:sp>
        <p:nvSpPr>
          <p:cNvPr id="7" name="Rectangle 6"/>
          <p:cNvSpPr/>
          <p:nvPr/>
        </p:nvSpPr>
        <p:spPr>
          <a:xfrm>
            <a:off x="1490133" y="2328597"/>
            <a:ext cx="21471466" cy="3662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bg-BG" sz="3600" b="1" dirty="0">
              <a:solidFill>
                <a:schemeClr val="bg2">
                  <a:lumMod val="7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</a:rPr>
              <a:t>С 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цел профилактика на заболяванията и тяхното ранно откриване, и подобряване прилагането на </a:t>
            </a:r>
            <a:r>
              <a:rPr lang="bg-BG" sz="3200" i="1" dirty="0">
                <a:solidFill>
                  <a:schemeClr val="bg2">
                    <a:lumMod val="75000"/>
                  </a:schemeClr>
                </a:solidFill>
              </a:rPr>
              <a:t>Наредба № 8 от 2016 г. за профилактичните прегледи и диспансеризацията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да се координира с общините прилагането на регламентираните </a:t>
            </a:r>
            <a:r>
              <a:rPr lang="bg-BG" sz="3200" dirty="0" err="1">
                <a:solidFill>
                  <a:schemeClr val="bg2">
                    <a:lumMod val="75000"/>
                  </a:schemeClr>
                </a:solidFill>
              </a:rPr>
              <a:t>скринингови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прегледи от ОПЛ за деца и възрастни; включително бременни жени за хепатит В и С, и за лица между 40-60 г. за провеждане на изследване за хепатит В и хепатит С</a:t>
            </a: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Насока № 14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0759"/>
            <a:ext cx="6578154" cy="235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1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2643480" y="6213090"/>
            <a:ext cx="19583473" cy="923330"/>
          </a:xfrm>
        </p:spPr>
        <p:txBody>
          <a:bodyPr/>
          <a:lstStyle/>
          <a:p>
            <a:pPr algn="ctr"/>
            <a:r>
              <a:rPr lang="bg-BG" sz="6000" dirty="0" smtClean="0"/>
              <a:t>Благодаря за вниманието!</a:t>
            </a:r>
            <a:endParaRPr lang="en-GB" sz="6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413414" y="843511"/>
            <a:ext cx="29378781" cy="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0"/>
          </p:nvPr>
        </p:nvSpPr>
        <p:spPr>
          <a:xfrm>
            <a:off x="1081221" y="11969380"/>
            <a:ext cx="18332193" cy="1015663"/>
          </a:xfrm>
        </p:spPr>
        <p:txBody>
          <a:bodyPr/>
          <a:lstStyle/>
          <a:p>
            <a:r>
              <a:rPr lang="en-GB" dirty="0" smtClean="0"/>
              <a:t>www.mh.government.bg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Mail</a:t>
            </a:r>
            <a:r>
              <a:rPr lang="en-GB" dirty="0" smtClean="0"/>
              <a:t>:</a:t>
            </a:r>
            <a:r>
              <a:rPr lang="bg-BG" dirty="0" smtClean="0"/>
              <a:t> </a:t>
            </a:r>
            <a:r>
              <a:rPr lang="en-GB" dirty="0" smtClean="0">
                <a:hlinkClick r:id="rId2"/>
              </a:rPr>
              <a:t>itasev@mh.government.bg</a:t>
            </a:r>
            <a:r>
              <a:rPr lang="bg-BG" dirty="0" smtClean="0"/>
              <a:t> </a:t>
            </a:r>
            <a:endParaRPr lang="en-GB" dirty="0"/>
          </a:p>
        </p:txBody>
      </p:sp>
      <p:pic>
        <p:nvPicPr>
          <p:cNvPr id="5" name="Picture 5" descr="лого цветно bg (003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9"/>
            <a:ext cx="6575806" cy="23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72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07985" y="2612715"/>
            <a:ext cx="21514948" cy="95623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bg-BG" sz="4000" b="1" dirty="0" smtClean="0"/>
          </a:p>
          <a:p>
            <a:pPr marL="0" indent="0" algn="just">
              <a:buNone/>
            </a:pPr>
            <a:r>
              <a:rPr lang="bg-BG" sz="4000" b="1" dirty="0" smtClean="0"/>
              <a:t>	Анализът </a:t>
            </a:r>
            <a:r>
              <a:rPr lang="bg-BG" sz="4000" b="1" dirty="0"/>
              <a:t>обхваща периода 2016-2020 г., като </a:t>
            </a:r>
            <a:r>
              <a:rPr lang="bg-BG" sz="4000" b="1" dirty="0" smtClean="0"/>
              <a:t>разглежда:</a:t>
            </a:r>
          </a:p>
          <a:p>
            <a:pPr marL="0" indent="0" algn="just">
              <a:buNone/>
            </a:pPr>
            <a:endParaRPr lang="bg-BG" sz="4000" b="1" dirty="0" smtClean="0"/>
          </a:p>
          <a:p>
            <a:pPr marL="1262063" indent="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bg-BG" sz="4000" b="1" dirty="0" smtClean="0"/>
              <a:t> </a:t>
            </a:r>
            <a:r>
              <a:rPr lang="bg-BG" sz="4000" b="1" dirty="0"/>
              <a:t>изпълнението на националните здравни политики, постиженията и трудностите; </a:t>
            </a:r>
            <a:endParaRPr lang="bg-BG" sz="4000" b="1" dirty="0" smtClean="0"/>
          </a:p>
          <a:p>
            <a:pPr marL="1262063" indent="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bg-BG" sz="4000" b="1" dirty="0" smtClean="0"/>
              <a:t>стратегическите </a:t>
            </a:r>
            <a:r>
              <a:rPr lang="bg-BG" sz="4000" b="1" dirty="0"/>
              <a:t>и нормативни документи, </a:t>
            </a:r>
            <a:endParaRPr lang="bg-BG" sz="4000" b="1" dirty="0" smtClean="0"/>
          </a:p>
          <a:p>
            <a:pPr marL="1262063" indent="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bg-BG" sz="4000" b="1" dirty="0" smtClean="0"/>
              <a:t>структурата </a:t>
            </a:r>
            <a:r>
              <a:rPr lang="bg-BG" sz="4000" b="1" dirty="0"/>
              <a:t>на </a:t>
            </a:r>
            <a:r>
              <a:rPr lang="bg-BG" sz="4000" b="1" dirty="0" smtClean="0"/>
              <a:t>здравеопазването</a:t>
            </a:r>
            <a:endParaRPr lang="bg-BG" sz="4000" b="1" dirty="0"/>
          </a:p>
          <a:p>
            <a:pPr marL="1262063" indent="0" algn="just">
              <a:spcAft>
                <a:spcPts val="1200"/>
              </a:spcAft>
              <a:buNone/>
            </a:pPr>
            <a:endParaRPr lang="bg-BG" sz="4000" b="1" dirty="0" smtClean="0"/>
          </a:p>
          <a:p>
            <a:pPr marL="1833563" indent="-571500" algn="just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bg-BG" sz="4000" b="1" dirty="0" smtClean="0"/>
              <a:t>препоръки </a:t>
            </a:r>
            <a:r>
              <a:rPr lang="bg-BG" sz="4000" b="1" dirty="0"/>
              <a:t>и предложения за подобряване на координация между централната и местната власт. </a:t>
            </a:r>
          </a:p>
          <a:p>
            <a:pPr marL="1262063" lvl="0" indent="0" algn="just">
              <a:spcAft>
                <a:spcPts val="1200"/>
              </a:spcAft>
              <a:buNone/>
            </a:pPr>
            <a:r>
              <a:rPr lang="en-US" sz="4000" dirty="0"/>
              <a:t>	</a:t>
            </a:r>
            <a:endParaRPr lang="bg-BG" sz="4000" dirty="0" smtClean="0"/>
          </a:p>
        </p:txBody>
      </p:sp>
      <p:sp>
        <p:nvSpPr>
          <p:cNvPr id="6" name="Plassholder for innhold 2"/>
          <p:cNvSpPr txBox="1">
            <a:spLocks/>
          </p:cNvSpPr>
          <p:nvPr/>
        </p:nvSpPr>
        <p:spPr>
          <a:xfrm>
            <a:off x="1107986" y="9450412"/>
            <a:ext cx="21674136" cy="8776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1" name="Plassholder for innhold 2"/>
          <p:cNvSpPr txBox="1">
            <a:spLocks/>
          </p:cNvSpPr>
          <p:nvPr/>
        </p:nvSpPr>
        <p:spPr>
          <a:xfrm>
            <a:off x="1107986" y="11780866"/>
            <a:ext cx="21674135" cy="8397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bg-BG" dirty="0"/>
          </a:p>
        </p:txBody>
      </p:sp>
      <p:sp>
        <p:nvSpPr>
          <p:cNvPr id="14" name="Plassholder for innhold 2"/>
          <p:cNvSpPr txBox="1">
            <a:spLocks/>
          </p:cNvSpPr>
          <p:nvPr/>
        </p:nvSpPr>
        <p:spPr>
          <a:xfrm>
            <a:off x="1107985" y="4533078"/>
            <a:ext cx="21674136" cy="825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Plassholder for innhold 2"/>
          <p:cNvSpPr txBox="1">
            <a:spLocks/>
          </p:cNvSpPr>
          <p:nvPr/>
        </p:nvSpPr>
        <p:spPr>
          <a:xfrm>
            <a:off x="1107985" y="3075692"/>
            <a:ext cx="21674136" cy="8674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19" name="Picture 5" descr="лого цветно bg (00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9"/>
            <a:ext cx="6575806" cy="23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964267" y="2612715"/>
            <a:ext cx="20658666" cy="9562351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bg-BG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r>
              <a:rPr lang="bg-BG" sz="40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bg-BG" sz="4000" b="1" dirty="0">
                <a:solidFill>
                  <a:schemeClr val="accent1">
                    <a:lumMod val="50000"/>
                  </a:schemeClr>
                </a:solidFill>
              </a:rPr>
              <a:t>анализа </a:t>
            </a:r>
            <a:r>
              <a:rPr lang="bg-BG" sz="4000" b="1" dirty="0" smtClean="0">
                <a:solidFill>
                  <a:schemeClr val="accent1">
                    <a:lumMod val="50000"/>
                  </a:schemeClr>
                </a:solidFill>
              </a:rPr>
              <a:t>са включени:</a:t>
            </a:r>
          </a:p>
          <a:p>
            <a:pPr lvl="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bg-BG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bg-BG" sz="4000" b="1" dirty="0">
                <a:solidFill>
                  <a:schemeClr val="accent1">
                    <a:lumMod val="50000"/>
                  </a:schemeClr>
                </a:solidFill>
              </a:rPr>
              <a:t>демографско и здравно състояние; </a:t>
            </a:r>
            <a:endParaRPr lang="bg-BG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bg-BG" sz="4000" b="1" dirty="0" smtClean="0">
                <a:solidFill>
                  <a:schemeClr val="accent1">
                    <a:lumMod val="50000"/>
                  </a:schemeClr>
                </a:solidFill>
              </a:rPr>
              <a:t>териториално </a:t>
            </a:r>
            <a:r>
              <a:rPr lang="bg-BG" sz="4000" b="1" dirty="0">
                <a:solidFill>
                  <a:schemeClr val="accent1">
                    <a:lumMod val="50000"/>
                  </a:schemeClr>
                </a:solidFill>
              </a:rPr>
              <a:t>разпределение на населението; </a:t>
            </a:r>
            <a:endParaRPr lang="bg-BG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bg-BG" sz="4000" b="1" dirty="0" smtClean="0">
                <a:solidFill>
                  <a:schemeClr val="accent1">
                    <a:lumMod val="50000"/>
                  </a:schemeClr>
                </a:solidFill>
              </a:rPr>
              <a:t>епидемиологични </a:t>
            </a:r>
            <a:r>
              <a:rPr lang="bg-BG" sz="4000" b="1" dirty="0">
                <a:solidFill>
                  <a:schemeClr val="accent1">
                    <a:lumMod val="50000"/>
                  </a:schemeClr>
                </a:solidFill>
              </a:rPr>
              <a:t>данни за разпространението на ХИВ/СПИН и сексуално предавани инфекции, туберкулоза и хронични незаразни болести</a:t>
            </a:r>
            <a:r>
              <a:rPr lang="bg-BG" sz="4000" b="1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bg-BG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bg-BG" sz="4000" b="1" dirty="0">
                <a:solidFill>
                  <a:schemeClr val="accent1">
                    <a:lumMod val="50000"/>
                  </a:schemeClr>
                </a:solidFill>
              </a:rPr>
              <a:t>изпълнението на националните програми, дейността на РЗИ, здравните медиатори и размера на финансовите средства, заложени за изпълнението на тези политики; 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bg-BG" sz="4000" dirty="0" smtClean="0"/>
          </a:p>
        </p:txBody>
      </p:sp>
      <p:sp>
        <p:nvSpPr>
          <p:cNvPr id="6" name="Plassholder for innhold 2"/>
          <p:cNvSpPr txBox="1">
            <a:spLocks/>
          </p:cNvSpPr>
          <p:nvPr/>
        </p:nvSpPr>
        <p:spPr>
          <a:xfrm>
            <a:off x="1107986" y="9450412"/>
            <a:ext cx="21674136" cy="8776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1" name="Plassholder for innhold 2"/>
          <p:cNvSpPr txBox="1">
            <a:spLocks/>
          </p:cNvSpPr>
          <p:nvPr/>
        </p:nvSpPr>
        <p:spPr>
          <a:xfrm>
            <a:off x="1107986" y="11780866"/>
            <a:ext cx="21674135" cy="83979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bg-BG" dirty="0"/>
          </a:p>
        </p:txBody>
      </p:sp>
      <p:sp>
        <p:nvSpPr>
          <p:cNvPr id="14" name="Plassholder for innhold 2"/>
          <p:cNvSpPr txBox="1">
            <a:spLocks/>
          </p:cNvSpPr>
          <p:nvPr/>
        </p:nvSpPr>
        <p:spPr>
          <a:xfrm>
            <a:off x="1107985" y="4533078"/>
            <a:ext cx="21674136" cy="825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Plassholder for innhold 2"/>
          <p:cNvSpPr txBox="1">
            <a:spLocks/>
          </p:cNvSpPr>
          <p:nvPr/>
        </p:nvSpPr>
        <p:spPr>
          <a:xfrm>
            <a:off x="1107985" y="3075692"/>
            <a:ext cx="21674136" cy="8674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457131" indent="-457131" algn="l" defTabSz="1828526" rtl="0" eaLnBrk="1" latinLnBrk="0" hangingPunct="1">
              <a:lnSpc>
                <a:spcPct val="10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1pPr>
            <a:lvl2pPr marL="1371394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2pPr>
            <a:lvl3pPr marL="2285657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3pPr>
            <a:lvl4pPr marL="3199920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4pPr>
            <a:lvl5pPr marL="4114183" indent="-457131" algn="l" defTabSz="1828526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dk2"/>
                </a:solidFill>
                <a:latin typeface="+mn-lt"/>
                <a:ea typeface="+mn-ea"/>
                <a:cs typeface="+mn-cs"/>
              </a:defRPr>
            </a:lvl5pPr>
            <a:lvl6pPr marL="5028446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708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971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1234" indent="-457131" algn="l" defTabSz="18285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5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pic>
        <p:nvPicPr>
          <p:cNvPr id="19" name="Picture 5" descr="лого цветно bg (00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9"/>
            <a:ext cx="6575806" cy="23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Дейности: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3091542"/>
            <a:ext cx="21861705" cy="64588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bg-BG" sz="4400" b="1" dirty="0" smtClean="0"/>
              <a:t>За</a:t>
            </a:r>
            <a:r>
              <a:rPr lang="bg-BG" sz="5400" b="1" dirty="0" smtClean="0"/>
              <a:t> </a:t>
            </a:r>
            <a:r>
              <a:rPr lang="bg-BG" sz="4400" b="1" dirty="0"/>
              <a:t>първи път, в рамките на проекта „Здравеопазване за всички“ е направено проучване </a:t>
            </a:r>
            <a:r>
              <a:rPr lang="en-US" sz="4400" b="1" dirty="0"/>
              <a:t>(</a:t>
            </a:r>
            <a:r>
              <a:rPr lang="bg-BG" sz="4400" b="1" dirty="0"/>
              <a:t>чрез въпросник</a:t>
            </a:r>
            <a:r>
              <a:rPr lang="en-US" sz="4400" b="1" dirty="0"/>
              <a:t>)</a:t>
            </a:r>
            <a:r>
              <a:rPr lang="bg-BG" sz="4400" b="1" dirty="0"/>
              <a:t> във всички общини в страната на политиката, свързана със здравната медиация.</a:t>
            </a:r>
          </a:p>
          <a:p>
            <a:pPr marL="0" indent="0" algn="just">
              <a:buNone/>
            </a:pPr>
            <a:r>
              <a:rPr lang="bg-BG" sz="4400" b="1" dirty="0"/>
              <a:t> </a:t>
            </a:r>
            <a:endParaRPr lang="bg-BG" sz="4400" b="1" dirty="0" smtClean="0"/>
          </a:p>
          <a:p>
            <a:pPr marL="0" indent="0" algn="just">
              <a:buNone/>
            </a:pPr>
            <a:r>
              <a:rPr lang="bg-BG" sz="4400" b="1" dirty="0" smtClean="0">
                <a:solidFill>
                  <a:schemeClr val="tx1"/>
                </a:solidFill>
              </a:rPr>
              <a:t>С </a:t>
            </a:r>
            <a:r>
              <a:rPr lang="bg-BG" sz="4400" b="1" dirty="0">
                <a:solidFill>
                  <a:schemeClr val="tx1"/>
                </a:solidFill>
              </a:rPr>
              <a:t>методологията е събрана и анализирана информация от общините за изпълнението на националните здравни политики на местно ниво.</a:t>
            </a:r>
          </a:p>
          <a:p>
            <a:pPr marL="0" indent="0" algn="just">
              <a:buNone/>
            </a:pPr>
            <a:endParaRPr lang="bg-BG" sz="4400" b="1" dirty="0"/>
          </a:p>
          <a:p>
            <a:pPr marL="0" indent="0" algn="just">
              <a:buNone/>
            </a:pPr>
            <a:r>
              <a:rPr lang="bg-BG" sz="4400" b="1" dirty="0" smtClean="0"/>
              <a:t>От </a:t>
            </a:r>
            <a:r>
              <a:rPr lang="bg-BG" sz="4400" b="1" dirty="0"/>
              <a:t>получените отговори от общинските администрации са изведени 17 препоръки за преодоляване на констатираните трудности за прилагане на националните здравни политики на местно ниво.</a:t>
            </a:r>
          </a:p>
          <a:p>
            <a:pPr marL="0" indent="0">
              <a:buNone/>
            </a:pPr>
            <a:endParaRPr lang="ru-RU" sz="3200" dirty="0"/>
          </a:p>
          <a:p>
            <a:endParaRPr lang="en-GB" sz="3200" dirty="0"/>
          </a:p>
        </p:txBody>
      </p:sp>
      <p:pic>
        <p:nvPicPr>
          <p:cNvPr id="5" name="Picture 5" descr="лого цветно bg (00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75806" cy="23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53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411959" y="2744534"/>
            <a:ext cx="21861705" cy="9187986"/>
          </a:xfrm>
        </p:spPr>
        <p:txBody>
          <a:bodyPr>
            <a:normAutofit/>
          </a:bodyPr>
          <a:lstStyle/>
          <a:p>
            <a:endParaRPr lang="bg-BG" dirty="0" smtClean="0"/>
          </a:p>
          <a:p>
            <a:pPr marL="0" indent="0" algn="just">
              <a:buNone/>
            </a:pPr>
            <a:r>
              <a:rPr lang="en-US" sz="4400" b="1" dirty="0" smtClean="0"/>
              <a:t>	</a:t>
            </a:r>
            <a:r>
              <a:rPr lang="bg-BG" sz="4400" b="1" dirty="0"/>
              <a:t>Във фокуса на изводите попадат препоръки, насочени към:</a:t>
            </a:r>
          </a:p>
          <a:p>
            <a:pPr marL="0" indent="0" algn="just">
              <a:buNone/>
            </a:pPr>
            <a:endParaRPr lang="bg-BG" sz="4400" b="1" dirty="0"/>
          </a:p>
          <a:p>
            <a:pPr marL="455613" indent="357188" algn="just">
              <a:buFont typeface="Wingdings" panose="05000000000000000000" pitchFamily="2" charset="2"/>
              <a:buChar char="ü"/>
            </a:pP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 областта на здравеопазването 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№,№ 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1, 3, 9 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и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 12)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; </a:t>
            </a:r>
          </a:p>
          <a:p>
            <a:pPr marL="455613" indent="0" algn="just">
              <a:buNone/>
            </a:pPr>
            <a:endParaRPr lang="bg-BG" sz="4400" b="1" dirty="0">
              <a:solidFill>
                <a:schemeClr val="bg2">
                  <a:lumMod val="75000"/>
                </a:schemeClr>
              </a:solidFill>
            </a:endParaRPr>
          </a:p>
          <a:p>
            <a:pPr marL="982663" indent="-455613" algn="just">
              <a:buFont typeface="Wingdings" panose="05000000000000000000" pitchFamily="2" charset="2"/>
              <a:buChar char="ü"/>
            </a:pPr>
            <a:r>
              <a:rPr lang="bg-BG" sz="4400" b="1" dirty="0"/>
              <a:t> </a:t>
            </a:r>
            <a:r>
              <a:rPr lang="bg-BG" sz="4400" b="1" dirty="0" err="1"/>
              <a:t>мултисекторното</a:t>
            </a:r>
            <a:r>
              <a:rPr lang="bg-BG" sz="4400" b="1" dirty="0"/>
              <a:t> приложение на здравната медиация </a:t>
            </a:r>
            <a:r>
              <a:rPr lang="en-US" sz="4400" b="1" dirty="0"/>
              <a:t>(</a:t>
            </a:r>
            <a:r>
              <a:rPr lang="bg-BG" sz="4400" b="1" dirty="0">
                <a:solidFill>
                  <a:schemeClr val="tx1"/>
                </a:solidFill>
              </a:rPr>
              <a:t>№,№</a:t>
            </a:r>
            <a:r>
              <a:rPr lang="bg-BG" sz="4400" b="1" dirty="0"/>
              <a:t> </a:t>
            </a:r>
            <a:r>
              <a:rPr lang="en-US" sz="4400" b="1" dirty="0"/>
              <a:t>2, 4, 5, </a:t>
            </a:r>
            <a:r>
              <a:rPr lang="bg-BG" sz="4400" b="1" dirty="0"/>
              <a:t>7, </a:t>
            </a:r>
            <a:r>
              <a:rPr lang="en-US" sz="4400" b="1" dirty="0"/>
              <a:t>8, </a:t>
            </a:r>
            <a:r>
              <a:rPr lang="bg-BG" sz="4400" b="1" dirty="0"/>
              <a:t>11 и 15</a:t>
            </a:r>
            <a:r>
              <a:rPr lang="en-US" sz="4400" b="1" dirty="0"/>
              <a:t>)</a:t>
            </a:r>
            <a:r>
              <a:rPr lang="bg-BG" sz="4400" b="1" dirty="0"/>
              <a:t>;</a:t>
            </a:r>
          </a:p>
          <a:p>
            <a:pPr marL="527050" indent="0" algn="just">
              <a:buNone/>
            </a:pPr>
            <a:endParaRPr lang="bg-BG" sz="4400" b="1" dirty="0"/>
          </a:p>
          <a:p>
            <a:pPr marL="982663" indent="-455613" algn="just">
              <a:buFont typeface="Wingdings" panose="05000000000000000000" pitchFamily="2" charset="2"/>
              <a:buChar char="ü"/>
            </a:pP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взаимодействието между РЗИ и областните и общински администрации 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№,№ 6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10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13, 14, 16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и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 1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7</a:t>
            </a:r>
            <a:r>
              <a:rPr lang="en-US" sz="44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bg-BG" sz="4400" b="1" dirty="0">
                <a:solidFill>
                  <a:schemeClr val="bg2">
                    <a:lumMod val="75000"/>
                  </a:schemeClr>
                </a:solidFill>
              </a:rPr>
              <a:t>;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5" descr="лого цветно bg (00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9"/>
            <a:ext cx="6575806" cy="23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6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60386" y="2194560"/>
            <a:ext cx="21860878" cy="698269"/>
          </a:xfrm>
        </p:spPr>
        <p:txBody>
          <a:bodyPr/>
          <a:lstStyle/>
          <a:p>
            <a:pPr algn="ctr"/>
            <a:r>
              <a:rPr lang="bg-BG" sz="4400" dirty="0" smtClean="0"/>
              <a:t>Препоръки </a:t>
            </a:r>
            <a:r>
              <a:rPr lang="bg-BG" sz="4400" dirty="0"/>
              <a:t>в областта на </a:t>
            </a:r>
            <a:r>
              <a:rPr lang="bg-BG" sz="4400" dirty="0" smtClean="0"/>
              <a:t>здравеопазването:</a:t>
            </a:r>
            <a:endParaRPr lang="en-GB" sz="4400" dirty="0"/>
          </a:p>
        </p:txBody>
      </p:sp>
      <p:pic>
        <p:nvPicPr>
          <p:cNvPr id="5" name="Picture 5" descr="лого цветно bg (00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9"/>
            <a:ext cx="6575806" cy="23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25598" y="3622766"/>
            <a:ext cx="212513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bg-BG" sz="3200" dirty="0" smtClean="0"/>
              <a:t>Разработване </a:t>
            </a:r>
            <a:r>
              <a:rPr lang="bg-BG" sz="3200" dirty="0"/>
              <a:t>на указание за РЗИ за провеждане на обучение на съответните длъжностни лица от общинските администрации с цел запознаване на националните здравни политики </a:t>
            </a:r>
            <a:r>
              <a:rPr lang="en-US" sz="3200" dirty="0"/>
              <a:t>(</a:t>
            </a:r>
            <a:r>
              <a:rPr lang="bg-BG" sz="3200" b="1" dirty="0"/>
              <a:t>Насока</a:t>
            </a:r>
            <a:r>
              <a:rPr lang="ru-RU" sz="3200" b="1" dirty="0"/>
              <a:t> № 1</a:t>
            </a:r>
            <a:r>
              <a:rPr lang="en-US" sz="3200" b="1" dirty="0"/>
              <a:t>)</a:t>
            </a:r>
            <a:r>
              <a:rPr lang="bg-BG" sz="3200" dirty="0"/>
              <a:t>;</a:t>
            </a:r>
          </a:p>
        </p:txBody>
      </p:sp>
      <p:sp>
        <p:nvSpPr>
          <p:cNvPr id="7" name="Rectangle 6"/>
          <p:cNvSpPr/>
          <p:nvPr/>
        </p:nvSpPr>
        <p:spPr>
          <a:xfrm>
            <a:off x="1761066" y="5089748"/>
            <a:ext cx="21115867" cy="163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</a:rPr>
              <a:t>Създаване 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на механизъм за по-добра координация в работата на МЗ – РЗИ - областна администрация – общини, чрез изграждане на единна информационна система за актуализиране на информацията за прилагане на стратегическите документи на МЗ</a:t>
            </a: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 (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Насока № 3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1625598" y="7048916"/>
            <a:ext cx="21251335" cy="2123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bg-BG" sz="3200" dirty="0" smtClean="0"/>
              <a:t>Подобряване </a:t>
            </a:r>
            <a:r>
              <a:rPr lang="bg-BG" sz="3200" dirty="0"/>
              <a:t>взаимодействието и комуникацията между РЗИ и здравните медиатори, с оглед популяризиране на дейността на здравно-консултативните центрове (ЗКЦ) за майчино и детско здраве, изпълняващи дейности по Националната програма за подобряване на майчиното и детско здраве 2021-2030 г. </a:t>
            </a:r>
            <a:r>
              <a:rPr lang="en-US" sz="3200" b="1" dirty="0"/>
              <a:t>(</a:t>
            </a:r>
            <a:r>
              <a:rPr lang="bg-BG" sz="3200" b="1" dirty="0"/>
              <a:t>Насока № 9</a:t>
            </a:r>
            <a:r>
              <a:rPr lang="en-US" sz="3200" b="1" dirty="0"/>
              <a:t>)</a:t>
            </a:r>
            <a:r>
              <a:rPr lang="bg-BG" sz="3200" dirty="0"/>
              <a:t>;</a:t>
            </a:r>
          </a:p>
        </p:txBody>
      </p:sp>
      <p:sp>
        <p:nvSpPr>
          <p:cNvPr id="9" name="Rectangle 8"/>
          <p:cNvSpPr/>
          <p:nvPr/>
        </p:nvSpPr>
        <p:spPr>
          <a:xfrm>
            <a:off x="1625598" y="9694957"/>
            <a:ext cx="212513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</a:rPr>
              <a:t>Увеличаване 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броя на профилактичните прегледи за </a:t>
            </a:r>
            <a:r>
              <a:rPr lang="bg-BG" sz="3200" dirty="0" err="1">
                <a:solidFill>
                  <a:schemeClr val="bg2">
                    <a:lumMod val="75000"/>
                  </a:schemeClr>
                </a:solidFill>
              </a:rPr>
              <a:t>здравнонеосигурени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бременни жени, чрез изменение и допълнение на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Наредба № 26 от 2007 г. за предоставяне на акушерска помощ на здравно неосигурени жени и за извършване на изследвания извън обхвата на задължителното здравно осигуряване на деца и бременни жени </a:t>
            </a: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Насока № </a:t>
            </a:r>
            <a:r>
              <a:rPr lang="bg-BG" sz="3200" b="1" dirty="0" smtClean="0">
                <a:solidFill>
                  <a:schemeClr val="bg2">
                    <a:lumMod val="75000"/>
                  </a:schemeClr>
                </a:solidFill>
              </a:rPr>
              <a:t>12 – 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изпълнена: направено е изменение и допълнение на Наредба № 26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  <a:p>
            <a:pPr algn="just"/>
            <a:endParaRPr lang="bg-BG" sz="3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9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60381" y="2905765"/>
            <a:ext cx="21860878" cy="615553"/>
          </a:xfrm>
        </p:spPr>
        <p:txBody>
          <a:bodyPr/>
          <a:lstStyle/>
          <a:p>
            <a:pPr algn="ctr"/>
            <a:r>
              <a:rPr lang="bg-BG" sz="4000" dirty="0" smtClean="0"/>
              <a:t>Препоръки, </a:t>
            </a:r>
            <a:r>
              <a:rPr lang="bg-BG" sz="4000" dirty="0"/>
              <a:t>свързани </a:t>
            </a:r>
            <a:r>
              <a:rPr lang="bg-BG" sz="4000" dirty="0" smtClean="0"/>
              <a:t>с </a:t>
            </a:r>
            <a:r>
              <a:rPr lang="bg-BG" sz="4000" dirty="0" err="1" smtClean="0"/>
              <a:t>мултисекторното</a:t>
            </a:r>
            <a:r>
              <a:rPr lang="bg-BG" sz="4000" dirty="0" smtClean="0"/>
              <a:t> </a:t>
            </a:r>
            <a:r>
              <a:rPr lang="bg-BG" sz="4000" dirty="0"/>
              <a:t>приложение на здравната </a:t>
            </a:r>
            <a:r>
              <a:rPr lang="bg-BG" sz="4000" dirty="0" smtClean="0"/>
              <a:t>медиация:</a:t>
            </a:r>
            <a:endParaRPr lang="en-GB" sz="4000" dirty="0"/>
          </a:p>
        </p:txBody>
      </p:sp>
      <p:pic>
        <p:nvPicPr>
          <p:cNvPr id="5" name="Picture 5" descr="лого цветно bg (00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9"/>
            <a:ext cx="6575806" cy="23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60381" y="4921732"/>
            <a:ext cx="218608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bg-BG" sz="3200" dirty="0" smtClean="0"/>
              <a:t>Повишаване </a:t>
            </a:r>
            <a:r>
              <a:rPr lang="bg-BG" sz="3200" dirty="0"/>
              <a:t>квалификацията относно политиката за здравна медиация на експертите и специалистите от администрацията на общинско ниво чрез цикъл от надграждащи обучения, съобразени с компетентността им</a:t>
            </a:r>
            <a:r>
              <a:rPr lang="ru-RU" sz="3200" b="1" dirty="0"/>
              <a:t> </a:t>
            </a:r>
            <a:r>
              <a:rPr lang="en-US" sz="3200" b="1" dirty="0"/>
              <a:t>(</a:t>
            </a:r>
            <a:r>
              <a:rPr lang="ru-RU" sz="3200" b="1" dirty="0"/>
              <a:t>Насока № 2</a:t>
            </a:r>
            <a:r>
              <a:rPr lang="en-US" sz="3200" b="1" dirty="0"/>
              <a:t>)</a:t>
            </a:r>
            <a:endParaRPr lang="bg-BG" sz="3200" dirty="0"/>
          </a:p>
        </p:txBody>
      </p:sp>
      <p:sp>
        <p:nvSpPr>
          <p:cNvPr id="7" name="Rectangle 6"/>
          <p:cNvSpPr/>
          <p:nvPr/>
        </p:nvSpPr>
        <p:spPr>
          <a:xfrm>
            <a:off x="1260382" y="6963123"/>
            <a:ext cx="21860879" cy="2123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bg2">
                    <a:lumMod val="75000"/>
                  </a:schemeClr>
                </a:solidFill>
              </a:rPr>
              <a:t>Да </a:t>
            </a:r>
            <a:r>
              <a:rPr lang="ru-RU" sz="3200" dirty="0">
                <a:solidFill>
                  <a:schemeClr val="bg2">
                    <a:lumMod val="75000"/>
                  </a:schemeClr>
                </a:solidFill>
              </a:rPr>
              <a:t>се създаде механизъм за координиране дейностите на здравните медиатори, като се определят отговорници на областно ниво с цел осигуряване на по-оперативна координация с централните власти. Предложението следва да се координира с Министерство на финансите за осигуряване на по-висок финансов стандарт за здравните медиатори - областни координатори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Насока № 4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ru-RU" sz="3200" dirty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1260383" y="9538185"/>
            <a:ext cx="21860879" cy="2123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bg-BG" sz="3200" dirty="0" smtClean="0"/>
              <a:t>Подобряване </a:t>
            </a:r>
            <a:r>
              <a:rPr lang="bg-BG" sz="3200" dirty="0"/>
              <a:t>на взаимодействието и комуникацията между РЗИ и здравните медиатори, с оглед популяризиране на дейността на здравно-консултативните центрове (ЗКЦ) за майчино и детско здраве, изпълняващи дейности по Националната програма за подобряване на майчиното и детско здраве 2021-2030 г., сред малките и средните общини</a:t>
            </a:r>
            <a:r>
              <a:rPr lang="bg-BG" sz="3200" b="1" dirty="0"/>
              <a:t> </a:t>
            </a:r>
            <a:r>
              <a:rPr lang="en-US" sz="3200" b="1" dirty="0"/>
              <a:t>(</a:t>
            </a:r>
            <a:r>
              <a:rPr lang="bg-BG" sz="3200" b="1" dirty="0"/>
              <a:t>Насока № 5</a:t>
            </a:r>
            <a:r>
              <a:rPr lang="en-US" sz="3200" b="1" dirty="0"/>
              <a:t>)</a:t>
            </a:r>
            <a:r>
              <a:rPr lang="bg-BG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1493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578154" cy="23593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80518" y="2664652"/>
            <a:ext cx="2141334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</a:rPr>
              <a:t>За </a:t>
            </a:r>
            <a:r>
              <a:rPr lang="bg-BG" sz="3200" dirty="0" err="1">
                <a:solidFill>
                  <a:schemeClr val="bg2">
                    <a:lumMod val="75000"/>
                  </a:schemeClr>
                </a:solidFill>
              </a:rPr>
              <a:t>промотиране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на здравословен начин на живот препоръчваме на интернет страницата на всяка община да се добави секция „Здраве“, в която да се публикува информация за: </a:t>
            </a:r>
          </a:p>
          <a:p>
            <a:pPr algn="just"/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    - дейността на здравните медиатори; </a:t>
            </a:r>
          </a:p>
          <a:p>
            <a:pPr algn="just"/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     - Национални препоръки за здравословно хранене: за бременни и кърмещи жени, за деца от 3 до 6-годишна възраст, на ученици на възраст 7-19 год. и за населението в България на 18-65 год.; </a:t>
            </a:r>
          </a:p>
          <a:p>
            <a:pPr algn="just"/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    - ползите от ваксините, включително срещу </a:t>
            </a:r>
            <a:r>
              <a:rPr lang="bg-BG" sz="3200" dirty="0" err="1">
                <a:solidFill>
                  <a:schemeClr val="bg2">
                    <a:lumMod val="75000"/>
                  </a:schemeClr>
                </a:solidFill>
              </a:rPr>
              <a:t>Ковид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- 19; </a:t>
            </a:r>
          </a:p>
          <a:p>
            <a:pPr algn="just"/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     - местонахождението (адрес) на здравните центрове за </a:t>
            </a:r>
            <a:r>
              <a:rPr lang="bg-BG" sz="3200" dirty="0" err="1">
                <a:solidFill>
                  <a:schemeClr val="bg2">
                    <a:lumMod val="75000"/>
                  </a:schemeClr>
                </a:solidFill>
              </a:rPr>
              <a:t>здравнонеосигурени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жени; </a:t>
            </a:r>
          </a:p>
          <a:p>
            <a:pPr algn="just"/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      - информация за безплатни </a:t>
            </a:r>
            <a:r>
              <a:rPr lang="bg-BG" sz="3200" dirty="0" err="1">
                <a:solidFill>
                  <a:schemeClr val="bg2">
                    <a:lumMod val="75000"/>
                  </a:schemeClr>
                </a:solidFill>
              </a:rPr>
              <a:t>скринингови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 прегледи и др. </a:t>
            </a: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Насока № 7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  <a:p>
            <a:pPr algn="just"/>
            <a:endParaRPr lang="bg-BG" sz="32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just"/>
            <a:endParaRPr lang="bg-BG" sz="3200" dirty="0">
              <a:solidFill>
                <a:schemeClr val="bg2">
                  <a:lumMod val="75000"/>
                </a:schemeClr>
              </a:solidFill>
            </a:endParaRPr>
          </a:p>
          <a:p>
            <a:pPr algn="just"/>
            <a:endParaRPr lang="bg-BG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80517" y="6756840"/>
            <a:ext cx="214133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bg-BG" sz="3200" dirty="0" smtClean="0"/>
              <a:t>Въвличане </a:t>
            </a:r>
            <a:r>
              <a:rPr lang="bg-BG" sz="3200" dirty="0"/>
              <a:t>на обществеността при изпълнението и реализирането на националните здравни политики на областно и общински ниво за подобряване на здравните показатели</a:t>
            </a:r>
            <a:r>
              <a:rPr lang="bg-BG" sz="3200" b="1" dirty="0"/>
              <a:t> </a:t>
            </a:r>
            <a:r>
              <a:rPr lang="en-US" sz="3200" b="1" dirty="0"/>
              <a:t>(</a:t>
            </a:r>
            <a:r>
              <a:rPr lang="bg-BG" sz="3200" b="1" dirty="0"/>
              <a:t>Насока № 8</a:t>
            </a:r>
            <a:r>
              <a:rPr lang="en-US" sz="3200" b="1" dirty="0"/>
              <a:t>)</a:t>
            </a:r>
            <a:r>
              <a:rPr lang="bg-BG" sz="3200" dirty="0"/>
              <a:t>;</a:t>
            </a:r>
          </a:p>
          <a:p>
            <a:endParaRPr lang="bg-BG" sz="3200" dirty="0"/>
          </a:p>
        </p:txBody>
      </p:sp>
      <p:sp>
        <p:nvSpPr>
          <p:cNvPr id="8" name="Rectangle 7"/>
          <p:cNvSpPr/>
          <p:nvPr/>
        </p:nvSpPr>
        <p:spPr>
          <a:xfrm>
            <a:off x="1480518" y="8014747"/>
            <a:ext cx="21413349" cy="2123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bg-BG" sz="3200" dirty="0" smtClean="0">
                <a:solidFill>
                  <a:schemeClr val="bg2">
                    <a:lumMod val="75000"/>
                  </a:schemeClr>
                </a:solidFill>
              </a:rPr>
              <a:t>Осъществяване 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на координация и предоставяне на информация, както на централно ниво (МТСП и МЗ), така и на местно ниво (РЗИ и АСП), за броя и разпределението на здравните медиатори по места и дейностите, които се осигуряват за здравно неосигурените лица, които се финансират по линия на Агенцията за социално подпомагане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bg-BG" sz="3200" b="1" dirty="0">
                <a:solidFill>
                  <a:schemeClr val="bg2">
                    <a:lumMod val="75000"/>
                  </a:schemeClr>
                </a:solidFill>
              </a:rPr>
              <a:t>Насока № 11</a:t>
            </a:r>
            <a:r>
              <a:rPr lang="en-US" sz="32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bg-BG" sz="3200" dirty="0">
                <a:solidFill>
                  <a:schemeClr val="bg2">
                    <a:lumMod val="75000"/>
                  </a:schemeClr>
                </a:solidFill>
              </a:rPr>
              <a:t>;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1480518" y="10443573"/>
            <a:ext cx="21861705" cy="13825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bg-BG" dirty="0" smtClean="0">
                <a:solidFill>
                  <a:schemeClr val="tx1"/>
                </a:solidFill>
              </a:rPr>
              <a:t>За </a:t>
            </a:r>
            <a:r>
              <a:rPr lang="bg-BG" dirty="0">
                <a:solidFill>
                  <a:schemeClr val="tx1"/>
                </a:solidFill>
              </a:rPr>
              <a:t>улесняване на достъпа до ваксинация на лица от отдалечени и труднодостъпни райони, както и на трудноподвижни лица, осигуряване на мобилни групи за ваксиниране, с оказване на подкрепа от страна на БЧК, РЗИ, БЛС, общини, здравни медиатори и университети</a:t>
            </a:r>
            <a:r>
              <a:rPr lang="bg-BG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(</a:t>
            </a:r>
            <a:r>
              <a:rPr lang="bg-BG" b="1" dirty="0">
                <a:solidFill>
                  <a:schemeClr val="tx1"/>
                </a:solidFill>
              </a:rPr>
              <a:t>Насока № </a:t>
            </a:r>
            <a:r>
              <a:rPr lang="bg-BG" b="1" dirty="0" smtClean="0">
                <a:solidFill>
                  <a:schemeClr val="tx1"/>
                </a:solidFill>
              </a:rPr>
              <a:t>15</a:t>
            </a:r>
            <a:r>
              <a:rPr lang="bg-BG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bg-BG" b="1" dirty="0">
                <a:solidFill>
                  <a:schemeClr val="tx1"/>
                </a:solidFill>
              </a:rPr>
              <a:t>- </a:t>
            </a:r>
            <a:r>
              <a:rPr lang="bg-BG" b="1" dirty="0" smtClean="0">
                <a:solidFill>
                  <a:schemeClr val="tx1"/>
                </a:solidFill>
              </a:rPr>
              <a:t>изпълнена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r>
              <a:rPr lang="bg-BG" dirty="0">
                <a:solidFill>
                  <a:schemeClr val="tx1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9739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4245860"/>
            <a:ext cx="21861705" cy="2233230"/>
          </a:xfrm>
        </p:spPr>
        <p:txBody>
          <a:bodyPr>
            <a:normAutofit/>
          </a:bodyPr>
          <a:lstStyle/>
          <a:p>
            <a:pPr marL="571500" lvl="2" indent="-571500" algn="just">
              <a:buFont typeface="Wingdings" panose="05000000000000000000" pitchFamily="2" charset="2"/>
              <a:buChar char="ü"/>
            </a:pPr>
            <a:r>
              <a:rPr lang="bg-BG" sz="3600" dirty="0" smtClean="0"/>
              <a:t>Мултиплициране </a:t>
            </a:r>
            <a:r>
              <a:rPr lang="bg-BG" sz="3600" dirty="0"/>
              <a:t>на добрите практики от общините за осигурено собствено финансиране за подкрепа на лечение на сифилис, за подобряване на прилагането и на другите здравни политики в областта на ХИВ, туберкулоза, хронични незаразни болести, достъпа до здравеопазване, чрез мобилните медицински кабинети и др.</a:t>
            </a:r>
            <a:r>
              <a:rPr lang="ru-RU" sz="3600" b="1" dirty="0"/>
              <a:t> </a:t>
            </a:r>
            <a:r>
              <a:rPr lang="en-US" sz="3600" b="1" dirty="0"/>
              <a:t>(</a:t>
            </a:r>
            <a:r>
              <a:rPr lang="ru-RU" sz="3600" b="1" dirty="0"/>
              <a:t>Насока № 6</a:t>
            </a:r>
            <a:r>
              <a:rPr lang="en-US" sz="3600" b="1" dirty="0"/>
              <a:t>)</a:t>
            </a:r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60386" y="2630802"/>
            <a:ext cx="21860878" cy="1231106"/>
          </a:xfrm>
        </p:spPr>
        <p:txBody>
          <a:bodyPr/>
          <a:lstStyle/>
          <a:p>
            <a:pPr algn="ctr"/>
            <a:r>
              <a:rPr lang="bg-BG" sz="4000" dirty="0" smtClean="0"/>
              <a:t>Препоръки, </a:t>
            </a:r>
            <a:r>
              <a:rPr lang="bg-BG" sz="4000" dirty="0"/>
              <a:t>свързани </a:t>
            </a:r>
            <a:r>
              <a:rPr lang="bg-BG" sz="4000" dirty="0" smtClean="0"/>
              <a:t>с взаимодействието на РЗИ с областните и общински администрации:</a:t>
            </a:r>
            <a:endParaRPr lang="en-GB" sz="4000" dirty="0"/>
          </a:p>
        </p:txBody>
      </p:sp>
      <p:pic>
        <p:nvPicPr>
          <p:cNvPr id="5" name="Picture 5" descr="лого цветно bg (00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9"/>
            <a:ext cx="6575806" cy="235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60386" y="9444775"/>
            <a:ext cx="21860878" cy="1753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bg-BG" dirty="0" smtClean="0"/>
              <a:t>Предприемане </a:t>
            </a:r>
            <a:r>
              <a:rPr lang="bg-BG" dirty="0"/>
              <a:t>на превантивни мерки за превенция на онкологични заболявания, чрез провеждане на </a:t>
            </a:r>
            <a:r>
              <a:rPr lang="bg-BG" dirty="0" err="1"/>
              <a:t>скринингови</a:t>
            </a:r>
            <a:r>
              <a:rPr lang="bg-BG" dirty="0"/>
              <a:t> прегледи, в изпълнение на Националният план за борба с рака</a:t>
            </a:r>
            <a:r>
              <a:rPr lang="bg-BG" sz="3600" b="1" dirty="0"/>
              <a:t> </a:t>
            </a:r>
            <a:r>
              <a:rPr lang="en-US" sz="3600" b="1" dirty="0"/>
              <a:t>(</a:t>
            </a:r>
            <a:r>
              <a:rPr lang="bg-BG" sz="3600" b="1" dirty="0"/>
              <a:t>Насока № 13</a:t>
            </a:r>
            <a:r>
              <a:rPr lang="en-US" dirty="0"/>
              <a:t>)</a:t>
            </a:r>
            <a:r>
              <a:rPr lang="bg-BG" dirty="0"/>
              <a:t>;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0386" y="6863042"/>
            <a:ext cx="218608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indent="-457200" algn="just">
              <a:buFont typeface="Wingdings" panose="05000000000000000000" pitchFamily="2" charset="2"/>
              <a:buChar char="ü"/>
            </a:pPr>
            <a:r>
              <a:rPr lang="bg-BG" sz="3600" dirty="0" smtClean="0">
                <a:solidFill>
                  <a:schemeClr val="bg2">
                    <a:lumMod val="75000"/>
                  </a:schemeClr>
                </a:solidFill>
              </a:rPr>
              <a:t>Подобряване </a:t>
            </a:r>
            <a:r>
              <a:rPr lang="bg-BG" sz="3600" dirty="0">
                <a:solidFill>
                  <a:schemeClr val="bg2">
                    <a:lumMod val="75000"/>
                  </a:schemeClr>
                </a:solidFill>
              </a:rPr>
              <a:t>на информираността на служителите от общинските администрации за дейностите на ЗКЦ, с цел координация, информираност на населението и съдействие за осигуряване на достъп, чрез организиране на транспорт на нуждаещите се от малките и отдалечени населени места</a:t>
            </a:r>
            <a:r>
              <a:rPr lang="bg-BG" sz="36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</a:rPr>
              <a:t>(</a:t>
            </a:r>
            <a:r>
              <a:rPr lang="bg-BG" sz="3600" b="1" dirty="0">
                <a:solidFill>
                  <a:schemeClr val="bg2">
                    <a:lumMod val="75000"/>
                  </a:schemeClr>
                </a:solidFill>
              </a:rPr>
              <a:t>Насока № 10</a:t>
            </a:r>
            <a:r>
              <a:rPr lang="en-US" sz="3600" b="1" dirty="0">
                <a:solidFill>
                  <a:schemeClr val="bg2">
                    <a:lumMod val="75000"/>
                  </a:schemeClr>
                </a:solidFill>
              </a:rPr>
              <a:t>)</a:t>
            </a:r>
            <a:r>
              <a:rPr lang="bg-BG" sz="3600" dirty="0">
                <a:solidFill>
                  <a:schemeClr val="bg2">
                    <a:lumMod val="75000"/>
                  </a:schemeClr>
                </a:solidFill>
              </a:rPr>
              <a:t>;</a:t>
            </a:r>
            <a:endParaRPr lang="bg-BG" sz="32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7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3192</TotalTime>
  <Words>1213</Words>
  <Application>Microsoft Office PowerPoint</Application>
  <PresentationFormat>Custom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Office-tema</vt:lpstr>
      <vt:lpstr>PowerPoint Presentation</vt:lpstr>
      <vt:lpstr>PowerPoint Presentation</vt:lpstr>
      <vt:lpstr>PowerPoint Presentation</vt:lpstr>
      <vt:lpstr>Дейности: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Благодаря за вниманието!</vt:lpstr>
    </vt:vector>
  </TitlesOfParts>
  <Company>EFTA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Iliya Tasev</cp:lastModifiedBy>
  <cp:revision>112</cp:revision>
  <cp:lastPrinted>2023-07-26T12:58:09Z</cp:lastPrinted>
  <dcterms:created xsi:type="dcterms:W3CDTF">2017-06-12T12:11:38Z</dcterms:created>
  <dcterms:modified xsi:type="dcterms:W3CDTF">2023-07-27T06:21:32Z</dcterms:modified>
</cp:coreProperties>
</file>