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43" autoAdjust="0"/>
  </p:normalViewPr>
  <p:slideViewPr>
    <p:cSldViewPr snapToGrid="0">
      <p:cViewPr varScale="1">
        <p:scale>
          <a:sx n="34" d="100"/>
          <a:sy n="34" d="100"/>
        </p:scale>
        <p:origin x="-576" y="-102"/>
      </p:cViewPr>
      <p:guideLst>
        <p:guide orient="horz" pos="4319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pPr/>
              <a:t>27/07/2023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pPr/>
              <a:t>27/07/2023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pPr/>
              <a:t>27.07.2023</a:t>
            </a:fld>
            <a:endParaRPr lang="nb-NO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0157" y="684923"/>
            <a:ext cx="2386994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pPr/>
              <a:t>27.07.2023</a:t>
            </a:fld>
            <a:endParaRPr lang="nb-NO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548641" y="3879362"/>
            <a:ext cx="22520366" cy="5355312"/>
          </a:xfrm>
        </p:spPr>
        <p:txBody>
          <a:bodyPr/>
          <a:lstStyle/>
          <a:p>
            <a:pPr algn="ctr"/>
            <a:r>
              <a:rPr lang="bg-BG" sz="5400" dirty="0"/>
              <a:t>Проект BGLD-1.006-0001 „Здравеопазване за всички“, </a:t>
            </a:r>
            <a:br>
              <a:rPr lang="bg-BG" sz="5400" dirty="0"/>
            </a:br>
            <a:r>
              <a:rPr lang="bg-BG" sz="5400" dirty="0"/>
              <a:t/>
            </a:r>
            <a:br>
              <a:rPr lang="bg-BG" sz="5400" dirty="0"/>
            </a:br>
            <a:r>
              <a:rPr lang="bg-BG" sz="4000" dirty="0"/>
              <a:t>Министерството на здравеопазването в партньорство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/>
              <a:t>Сдружение „Национална мрежа на здравните </a:t>
            </a:r>
            <a:r>
              <a:rPr lang="bg-BG" sz="4000" dirty="0" err="1"/>
              <a:t>медиатори</a:t>
            </a:r>
            <a:r>
              <a:rPr lang="bg-BG" sz="4000"/>
              <a:t>“ </a:t>
            </a:r>
            <a:br>
              <a:rPr lang="bg-BG" sz="4000"/>
            </a:br>
            <a:r>
              <a:rPr lang="bg-BG" sz="4000"/>
              <a:t/>
            </a:r>
            <a:br>
              <a:rPr lang="bg-BG" sz="4000"/>
            </a:br>
            <a:r>
              <a:rPr lang="bg-BG" sz="4000"/>
              <a:t>по 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a:t>
            </a:r>
            <a:endParaRPr lang="en-GB" sz="400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1984917" y="12244323"/>
            <a:ext cx="6043960" cy="461665"/>
          </a:xfrm>
        </p:spPr>
        <p:txBody>
          <a:bodyPr/>
          <a:lstStyle/>
          <a:p>
            <a:r>
              <a:rPr lang="bg-BG"/>
              <a:t>Проф. Ивайло </a:t>
            </a:r>
            <a:r>
              <a:rPr lang="bg-BG" err="1"/>
              <a:t>Търнев</a:t>
            </a:r>
            <a:endParaRPr lang="en-GB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20001095" y="12537498"/>
            <a:ext cx="3371915" cy="553998"/>
          </a:xfrm>
        </p:spPr>
        <p:txBody>
          <a:bodyPr/>
          <a:lstStyle/>
          <a:p>
            <a:r>
              <a:rPr lang="bg-BG"/>
              <a:t>26 юли </a:t>
            </a:r>
            <a:r>
              <a:rPr lang="nb-NO"/>
              <a:t>2023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413414" y="843511"/>
            <a:ext cx="29378781" cy="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1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5997E-53FD-5648-8CD6-9884C5E7C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7164" y="1097394"/>
            <a:ext cx="20184927" cy="1077218"/>
          </a:xfrm>
        </p:spPr>
        <p:txBody>
          <a:bodyPr/>
          <a:lstStyle/>
          <a:p>
            <a:r>
              <a:rPr lang="bg-BG" sz="4000" dirty="0"/>
              <a:t>проект „Здравеопазване за всички</a:t>
            </a:r>
            <a:r>
              <a:rPr lang="bg-BG" dirty="0"/>
              <a:t>“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C74A23-B9D4-F742-9A57-45A76E548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518" y="2743200"/>
            <a:ext cx="22051574" cy="9536329"/>
          </a:xfrm>
        </p:spPr>
        <p:txBody>
          <a:bodyPr/>
          <a:lstStyle/>
          <a:p>
            <a:r>
              <a:rPr lang="bg-BG" dirty="0"/>
              <a:t>Проектът „Здравеопазване за всички“ адресира нуждите от подобряването на здравния статус и по-ефективното изпълнение на националните здравни политики на местата, където има маргинализирани общности, живеещи в условия на бедност и социално изключване. </a:t>
            </a:r>
          </a:p>
          <a:p>
            <a:r>
              <a:rPr lang="bg-BG" dirty="0"/>
              <a:t>Здравното състояние на маргинализираните групи </a:t>
            </a:r>
            <a:r>
              <a:rPr lang="bg-BG" sz="1800" dirty="0"/>
              <a:t>се</a:t>
            </a:r>
            <a:r>
              <a:rPr lang="bg-BG" dirty="0"/>
              <a:t> характеризира с по-висока заболеваемост, по-ниска продължителност на живота и по-висока смъртност, особено при децата. </a:t>
            </a:r>
          </a:p>
          <a:p>
            <a:r>
              <a:rPr lang="bg-BG" dirty="0"/>
              <a:t>Настоящият проект е фокусиран върху майчиното и детско здраве, семейното планиране, превенцията на сексуално преносими инфекции, особено сифилис и вроден сифилис. </a:t>
            </a:r>
          </a:p>
          <a:p>
            <a:r>
              <a:rPr lang="bg-BG" dirty="0"/>
              <a:t>Пандемичната ситуация с Covid-19 показа </a:t>
            </a:r>
            <a:r>
              <a:rPr lang="bg-BG" sz="1400" dirty="0"/>
              <a:t>съвсем</a:t>
            </a:r>
            <a:r>
              <a:rPr lang="bg-BG" dirty="0"/>
              <a:t> ясно състоянието на най-маргинализираните и бендни общности и потвърди за пореден път необходимостта от активно и ефективно участие на местно ниво в изпълнението на здравните политики, насочени към уязвимите групи. </a:t>
            </a:r>
          </a:p>
          <a:p>
            <a:r>
              <a:rPr lang="bg-BG" dirty="0"/>
              <a:t>Лошият здравен статус, трудностите за спазване мерките на превенция, мобилността на населението, предразсъдъците към ваксинация правят маргинализираните общности по-уязвими и увеличават риска от епидемии в съществуващите „джобове на бедността“.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484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DA3FA-8452-A041-A72B-54ABEFA27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Цел на проекта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90C348-69B9-8642-B24B-B9C07EAE1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64780"/>
            <a:ext cx="22207691" cy="9714749"/>
          </a:xfrm>
        </p:spPr>
        <p:txBody>
          <a:bodyPr>
            <a:normAutofit lnSpcReduction="10000"/>
          </a:bodyPr>
          <a:lstStyle/>
          <a:p>
            <a:r>
              <a:rPr lang="bg-BG" sz="3600" b="1"/>
              <a:t>Основната цел на проекта е подобряването на комуникацията, ресурсите и координацията на местно ниво в изпълнение на политики за здравето за </a:t>
            </a:r>
            <a:r>
              <a:rPr lang="bg-BG" sz="3600" b="1" err="1"/>
              <a:t>маргинализирани</a:t>
            </a:r>
            <a:r>
              <a:rPr lang="bg-BG" sz="3600" b="1"/>
              <a:t> общности чрез оптимизиране на системата за здравна медиация.</a:t>
            </a:r>
            <a:r>
              <a:rPr lang="bg-BG" sz="3600"/>
              <a:t> Целта ще бъде постигната посредством идентифициране и анализ на блокажите в работата на системата на местно ниво, както и на проблемите в комуникацията с местните общности и намирането на подходящи гъвкави модели на работа, които отговарят на разнородната специфика на маргинализираните общности. </a:t>
            </a:r>
          </a:p>
          <a:p>
            <a:endParaRPr lang="bg-BG" sz="3600"/>
          </a:p>
          <a:p>
            <a:r>
              <a:rPr lang="bg-BG" sz="3600"/>
              <a:t>Министерството на здравеопазването (МЗ) в партньорство със Сдружение „Националната мрежа на здравните </a:t>
            </a:r>
            <a:r>
              <a:rPr lang="bg-BG" sz="3600" err="1"/>
              <a:t>медиатори</a:t>
            </a:r>
            <a:r>
              <a:rPr lang="bg-BG" sz="3600"/>
              <a:t>“, което обединява, обучава, координира и </a:t>
            </a:r>
            <a:r>
              <a:rPr lang="bg-BG" sz="3600" err="1"/>
              <a:t>мониторира</a:t>
            </a:r>
            <a:r>
              <a:rPr lang="bg-BG" sz="3600"/>
              <a:t> дейностите на здравните </a:t>
            </a:r>
            <a:r>
              <a:rPr lang="bg-BG" sz="3600" err="1"/>
              <a:t>медиатори</a:t>
            </a:r>
            <a:r>
              <a:rPr lang="bg-BG" sz="3600"/>
              <a:t> в цялата страна, </a:t>
            </a:r>
            <a:r>
              <a:rPr lang="bg-BG" sz="3600" b="1"/>
              <a:t>апробира механизми за по-добра връзка между групи в риск и здравните институции на местно ниво както за превенция и лечение, така и за набиране на актуални данни за реалното състояние за здравния статус и ефективността на прилагането на здравните политики по места. </a:t>
            </a:r>
          </a:p>
          <a:p>
            <a:endParaRPr lang="bg-BG" sz="3600"/>
          </a:p>
          <a:p>
            <a:r>
              <a:rPr lang="bg-BG" sz="3600"/>
              <a:t>Това би трябвало да доведе до </a:t>
            </a:r>
            <a:r>
              <a:rPr lang="bg-BG" sz="3600" b="1"/>
              <a:t>създаване на по-добри условия за улесняване на достъпа до здравеопазване на маргинализираните общности и достигането на качествени здравни услуги до всички български граждани.</a:t>
            </a:r>
            <a:endParaRPr lang="en-US" sz="3600" b="1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46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70F53-6B47-E647-A476-A7311C4A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Дейности по проекта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CAC9B5-9DB8-244C-9A3F-B207B710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2438400"/>
            <a:ext cx="22238171" cy="98411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dirty="0"/>
              <a:t>	1.	</a:t>
            </a:r>
            <a:r>
              <a:rPr lang="bg-BG" sz="4000" dirty="0"/>
              <a:t>Подобряване на механизма за изпълнение на националните здравни 			политики на местно ниво;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bg-BG" sz="4000" dirty="0"/>
              <a:t>	2.	Изграждане на работещ модел за работа в кризисни ситуации като </a:t>
            </a:r>
            <a:r>
              <a:rPr lang="bg-BG" sz="4000" dirty="0" err="1"/>
              <a:t>Covid</a:t>
            </a:r>
            <a:r>
              <a:rPr lang="bg-BG" sz="4000" dirty="0"/>
              <a:t> -19 		по отношение на социално изключени и изолирани </a:t>
            </a:r>
            <a:r>
              <a:rPr lang="bg-BG" sz="4000" dirty="0" err="1"/>
              <a:t>маргинализирани</a:t>
            </a:r>
            <a:r>
              <a:rPr lang="bg-BG" sz="4000" dirty="0"/>
              <a:t> 			общности;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bg-BG" sz="4000" dirty="0"/>
              <a:t>	3.	Подобряване на системата за регулярно осигуряване на здравна 				информация;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bg-BG" sz="4000" dirty="0"/>
              <a:t>	4.	Апробиране на услуги и подходи за работа за преодоляване на 				съществуващите дефицити;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bg-BG" sz="4000" dirty="0"/>
              <a:t>	5.	Разширяване на дейността на здравните </a:t>
            </a:r>
            <a:r>
              <a:rPr lang="bg-BG" sz="4000" dirty="0" err="1"/>
              <a:t>медиатори</a:t>
            </a:r>
            <a:r>
              <a:rPr lang="bg-BG" sz="4000" dirty="0"/>
              <a:t>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754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C8CAC6-ECF7-5D47-9086-E187A73B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Подходи на работа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6B253F6A-BEF9-A94B-9429-C4FFCDCF5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787805"/>
            <a:ext cx="21861705" cy="9491724"/>
          </a:xfrm>
        </p:spPr>
        <p:txBody>
          <a:bodyPr/>
          <a:lstStyle/>
          <a:p>
            <a:pPr marL="0" indent="0">
              <a:buNone/>
            </a:pPr>
            <a:r>
              <a:rPr lang="bg-BG" dirty="0"/>
              <a:t>	</a:t>
            </a:r>
            <a:r>
              <a:rPr lang="bg-BG" sz="4000" dirty="0"/>
              <a:t>При</a:t>
            </a:r>
            <a:r>
              <a:rPr lang="en-US" sz="4000" dirty="0"/>
              <a:t> изпълнение на проектните дейности </a:t>
            </a:r>
            <a:r>
              <a:rPr lang="bg-BG" sz="4000" dirty="0"/>
              <a:t>се прилага </a:t>
            </a:r>
            <a:r>
              <a:rPr lang="en-US" sz="4000" dirty="0"/>
              <a:t>двупосочен подход:</a:t>
            </a:r>
            <a:r>
              <a:rPr lang="bg-BG" sz="4000" dirty="0"/>
              <a:t> </a:t>
            </a:r>
            <a:r>
              <a:rPr lang="en-US" sz="4000" dirty="0"/>
              <a:t>от една страна</a:t>
            </a:r>
            <a:r>
              <a:rPr lang="bg-BG" sz="4000" dirty="0"/>
              <a:t> </a:t>
            </a:r>
            <a:r>
              <a:rPr lang="en-US" sz="4000" dirty="0"/>
              <a:t>подобряване на системата на здравните услуги за уязвими групи на местно ниво и връзката между местно и национално ниво </a:t>
            </a:r>
            <a:r>
              <a:rPr lang="bg-BG" sz="4000" dirty="0"/>
              <a:t>при изпълнение на </a:t>
            </a:r>
            <a:r>
              <a:rPr lang="en-US" sz="4000" dirty="0"/>
              <a:t>здравни</a:t>
            </a:r>
            <a:r>
              <a:rPr lang="bg-BG" sz="4000" dirty="0"/>
              <a:t>те</a:t>
            </a:r>
            <a:r>
              <a:rPr lang="en-US" sz="4000" dirty="0"/>
              <a:t> политики</a:t>
            </a:r>
            <a:r>
              <a:rPr lang="bg-BG" sz="4000" dirty="0"/>
              <a:t>, </a:t>
            </a:r>
            <a:r>
              <a:rPr lang="en-US" sz="4000" dirty="0"/>
              <a:t>от друга – работа с уязвимите групи за изграждане </a:t>
            </a:r>
            <a:r>
              <a:rPr lang="bg-BG" sz="4000" dirty="0"/>
              <a:t>на </a:t>
            </a:r>
            <a:r>
              <a:rPr lang="en-US" sz="4000" dirty="0"/>
              <a:t>активна роля по отношение на </a:t>
            </a:r>
            <a:r>
              <a:rPr lang="bg-BG" sz="4000" dirty="0"/>
              <a:t>собственото им</a:t>
            </a:r>
            <a:r>
              <a:rPr lang="en-US" sz="4000" dirty="0"/>
              <a:t> здраве</a:t>
            </a:r>
            <a:r>
              <a:rPr lang="bg-BG" sz="4000" dirty="0"/>
              <a:t> чрез</a:t>
            </a:r>
            <a:r>
              <a:rPr lang="en-US" sz="4000" dirty="0"/>
              <a:t>:</a:t>
            </a:r>
            <a:endParaRPr lang="bg-BG" sz="4000" dirty="0"/>
          </a:p>
          <a:p>
            <a:pPr marL="0" indent="0">
              <a:buNone/>
            </a:pPr>
            <a:endParaRPr lang="en-US" sz="4000" dirty="0"/>
          </a:p>
          <a:p>
            <a:pPr lvl="2"/>
            <a:r>
              <a:rPr lang="bg-BG" sz="4000" dirty="0"/>
              <a:t>Предоставяне на ниско прагови услуги и повишаване на информираността чрез участие на общността;</a:t>
            </a:r>
            <a:endParaRPr lang="en-US" sz="4000" dirty="0"/>
          </a:p>
          <a:p>
            <a:pPr lvl="2"/>
            <a:r>
              <a:rPr lang="bg-BG" sz="4000" dirty="0"/>
              <a:t>Развиване и укрепване капацитета на местните заинтересовани страни – местна власт, РЗИ, лекари, болници, </a:t>
            </a:r>
            <a:r>
              <a:rPr lang="bg-BG" sz="4000" dirty="0" err="1"/>
              <a:t>медиатори</a:t>
            </a:r>
            <a:r>
              <a:rPr lang="bg-BG" sz="4000" dirty="0"/>
              <a:t> и т.н., като изпълнители на националните здравни политики;</a:t>
            </a:r>
            <a:endParaRPr lang="en-US" sz="4000" dirty="0"/>
          </a:p>
          <a:p>
            <a:pPr lvl="2"/>
            <a:r>
              <a:rPr lang="bg-BG" sz="4000" dirty="0"/>
              <a:t>Оптимизиране на използването на здравната медиация, вкл. и в лечебните заведения;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442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70436F-BDEE-3F46-8C27-C2D82CED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Очаквани и постигнати 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61BEC8-BE2E-1445-9F6B-43E002454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407920"/>
            <a:ext cx="21861705" cy="9871609"/>
          </a:xfrm>
        </p:spPr>
        <p:txBody>
          <a:bodyPr>
            <a:normAutofit/>
          </a:bodyPr>
          <a:lstStyle/>
          <a:p>
            <a:r>
              <a:rPr lang="bg-BG" dirty="0"/>
              <a:t>1.	</a:t>
            </a:r>
            <a:r>
              <a:rPr lang="bg-BG" sz="4000" dirty="0"/>
              <a:t>Подобрена координация между националните здравни институции и общините.</a:t>
            </a:r>
            <a:endParaRPr lang="en-US" sz="4000" dirty="0"/>
          </a:p>
          <a:p>
            <a:r>
              <a:rPr lang="bg-BG" sz="4000" dirty="0"/>
              <a:t>2.	Предоставяне на здравни услуги в рамките на пилотна инициатива с цел репликиране на национално ниво.</a:t>
            </a:r>
            <a:endParaRPr lang="en-US" sz="4000" dirty="0"/>
          </a:p>
          <a:p>
            <a:r>
              <a:rPr lang="bg-BG" sz="4000" dirty="0"/>
              <a:t>3.	Изготвени 6 анализа на спецификите на целевите групи в избрани общини и осигуряване на възможност за измерване на успеха от реализираните дейности в рамките на пилотната инициатива.</a:t>
            </a:r>
            <a:endParaRPr lang="en-US" sz="4000" dirty="0"/>
          </a:p>
          <a:p>
            <a:r>
              <a:rPr lang="bg-BG" sz="4000" dirty="0"/>
              <a:t>4.	Повишена здравна  информираност на целевите групи </a:t>
            </a:r>
          </a:p>
          <a:p>
            <a:r>
              <a:rPr lang="bg-BG" sz="4000" dirty="0"/>
              <a:t>5.	По-добро имунизационно покритие на целевите групи.</a:t>
            </a:r>
            <a:endParaRPr lang="en-US" sz="4000" dirty="0"/>
          </a:p>
          <a:p>
            <a:r>
              <a:rPr lang="bg-BG" sz="4000" dirty="0"/>
              <a:t>6.	Създаден механизъм за отчетност на здравните </a:t>
            </a:r>
            <a:r>
              <a:rPr lang="bg-BG" sz="4000" dirty="0" err="1"/>
              <a:t>медиатори</a:t>
            </a:r>
            <a:r>
              <a:rPr lang="bg-BG" sz="4000" dirty="0"/>
              <a:t> и бърза обратна връзка между тях, общините и  националните здравни власти.</a:t>
            </a:r>
            <a:endParaRPr lang="en-US" sz="4000" dirty="0"/>
          </a:p>
          <a:p>
            <a:r>
              <a:rPr lang="bg-BG" sz="4000" dirty="0"/>
              <a:t>7.	Осигурена възможност за оптимално използване на подадената от здравните </a:t>
            </a:r>
            <a:r>
              <a:rPr lang="bg-BG" sz="4000" dirty="0" err="1"/>
              <a:t>медиатори</a:t>
            </a:r>
            <a:r>
              <a:rPr lang="bg-BG" sz="4000" dirty="0"/>
              <a:t> информация в процеса на планиране на национално ниво на дейности в областта на общественото здраве.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52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9B4CB4-4D0A-D940-9AC3-1C13129C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Очаквани и постигнати резултати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454D4-61A0-B94E-8AA4-925ADF1B1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2468880"/>
            <a:ext cx="22085771" cy="9810649"/>
          </a:xfrm>
        </p:spPr>
        <p:txBody>
          <a:bodyPr/>
          <a:lstStyle/>
          <a:p>
            <a:r>
              <a:rPr lang="bg-BG" dirty="0"/>
              <a:t>8.	</a:t>
            </a:r>
            <a:r>
              <a:rPr lang="bg-BG" sz="4000" dirty="0"/>
              <a:t>Тестване на модели за осигуряване на услуги от интерес за общественото здраве, които са недостатъчно покрити от съществуващата уредба в здравеопазването.</a:t>
            </a:r>
            <a:endParaRPr lang="en-US" sz="4000" dirty="0"/>
          </a:p>
          <a:p>
            <a:r>
              <a:rPr lang="bg-BG" sz="4000" dirty="0"/>
              <a:t>9.	Включване на целевите групи в разработването на алгоритъма за осигуряване на по-добър достъп до здравни услуги.</a:t>
            </a:r>
            <a:endParaRPr lang="en-US" sz="4000" dirty="0"/>
          </a:p>
          <a:p>
            <a:r>
              <a:rPr lang="bg-BG" sz="4000" dirty="0"/>
              <a:t>10.	Подобрена здравна грамотност в пилотните общини.</a:t>
            </a:r>
            <a:endParaRPr lang="en-US" sz="4000" dirty="0"/>
          </a:p>
          <a:p>
            <a:r>
              <a:rPr lang="bg-BG" sz="4000" dirty="0"/>
              <a:t>11.	Изготвен анализ на основните проблеми при изпълнение на националната политика за здравно </a:t>
            </a:r>
            <a:r>
              <a:rPr lang="bg-BG" sz="4000" dirty="0" err="1"/>
              <a:t>медиаторство</a:t>
            </a:r>
            <a:r>
              <a:rPr lang="bg-BG" sz="4000" dirty="0"/>
              <a:t>.</a:t>
            </a:r>
            <a:endParaRPr lang="en-US" sz="4000" dirty="0"/>
          </a:p>
          <a:p>
            <a:r>
              <a:rPr lang="bg-BG" sz="4000" dirty="0"/>
              <a:t>12.	Разработени мерки за преодоляване и текущо коригиране на идентифицираните проблеми.</a:t>
            </a:r>
            <a:endParaRPr lang="en-US" sz="4000" dirty="0"/>
          </a:p>
          <a:p>
            <a:r>
              <a:rPr lang="bg-BG" sz="4000" dirty="0"/>
              <a:t>13.	Преодоляване на текущи проблеми при обслужването на </a:t>
            </a:r>
            <a:r>
              <a:rPr lang="bg-BG" sz="4000" dirty="0" err="1"/>
              <a:t>маргинализирани</a:t>
            </a:r>
            <a:r>
              <a:rPr lang="bg-BG" sz="4000" dirty="0"/>
              <a:t> групи чрез включване на здравните </a:t>
            </a:r>
            <a:r>
              <a:rPr lang="bg-BG" sz="4000" dirty="0" err="1"/>
              <a:t>медиатори</a:t>
            </a:r>
            <a:r>
              <a:rPr lang="bg-BG" sz="4000" dirty="0"/>
              <a:t> в работата на медицински институции.</a:t>
            </a:r>
            <a:endParaRPr lang="en-US" sz="4000" dirty="0"/>
          </a:p>
          <a:p>
            <a:r>
              <a:rPr lang="bg-BG" sz="4000" dirty="0"/>
              <a:t>14.	Предложения за промени в нормативната база, при необходимост.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618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546C42-1B3E-6749-9694-A5CB99B7D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Трудности при изпълнение на проекта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E41A4B-F591-5946-94A2-43BCAE767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2560320"/>
            <a:ext cx="22573451" cy="10271760"/>
          </a:xfrm>
        </p:spPr>
        <p:txBody>
          <a:bodyPr>
            <a:normAutofit/>
          </a:bodyPr>
          <a:lstStyle/>
          <a:p>
            <a:r>
              <a:rPr lang="bg-BG" dirty="0"/>
              <a:t> </a:t>
            </a:r>
            <a:r>
              <a:rPr lang="bg-BG" sz="4000" dirty="0"/>
              <a:t>тежки административни процедури свързани с обществени поръчки забавиха изпълнението на дейностите и нарушиха логичната му последователност; </a:t>
            </a:r>
          </a:p>
          <a:p>
            <a:r>
              <a:rPr lang="bg-BG" sz="4000" dirty="0"/>
              <a:t>липса на възможност за гъвкавост при изпълнение на проекта, липса на разбиране на динамиката в общностите и съобразяване с тях;</a:t>
            </a:r>
          </a:p>
          <a:p>
            <a:r>
              <a:rPr lang="bg-BG" sz="4000" dirty="0"/>
              <a:t>дълбока незаинтересованост в някои общини към проблемите на най-маргинализираните общности демотивират екипа на проекта; ясно се вижда невъзможността дори МЗ да влияе върху местни лечебни заведения и общини да осигурят достъп до здравни услуги за най-маргинализираните групи от населението, т.е. това издава безсилие, нежелание и откровена съпротива да се работи с маргинализираните уязвими общности;</a:t>
            </a:r>
          </a:p>
          <a:p>
            <a:r>
              <a:rPr lang="bg-BG" sz="4000" dirty="0"/>
              <a:t>Дискриминация на всички нива в обществото ни – от най-обикновения гражданин, през общини и болници до държавни институции и т.н.;</a:t>
            </a:r>
          </a:p>
          <a:p>
            <a:r>
              <a:rPr lang="bg-BG" sz="4000" dirty="0"/>
              <a:t>Силно затварянето на общностите след </a:t>
            </a:r>
            <a:r>
              <a:rPr lang="en-US" sz="4000" dirty="0" err="1"/>
              <a:t>Covid</a:t>
            </a:r>
            <a:r>
              <a:rPr lang="en-US" sz="4000" dirty="0"/>
              <a:t> 19</a:t>
            </a:r>
            <a:r>
              <a:rPr lang="bg-BG" sz="4000" dirty="0"/>
              <a:t>, нарастване на недоверие към институции, държава, външен свят</a:t>
            </a:r>
          </a:p>
          <a:p>
            <a:endParaRPr lang="bg-B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643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3144</TotalTime>
  <Words>526</Words>
  <Application>Microsoft Office PowerPoint</Application>
  <PresentationFormat>Custom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Office-tema</vt:lpstr>
      <vt:lpstr>Проект BGLD-1.006-0001 „Здравеопазване за всички“,   Министерството на здравеопазването в партньорство  Сдружение „Национална мрежа на здравните медиатори“   по 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vt:lpstr>
      <vt:lpstr>проект „Здравеопазване за всички“ </vt:lpstr>
      <vt:lpstr>Цел на проекта </vt:lpstr>
      <vt:lpstr>Дейности по проекта </vt:lpstr>
      <vt:lpstr>Подходи на работа</vt:lpstr>
      <vt:lpstr>Очаквани и постигнати резултати</vt:lpstr>
      <vt:lpstr>Очаквани и постигнати резултати</vt:lpstr>
      <vt:lpstr>Трудности при изпълнение на проекта</vt:lpstr>
    </vt:vector>
  </TitlesOfParts>
  <Company>EFTA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turnev</cp:lastModifiedBy>
  <cp:revision>90</cp:revision>
  <dcterms:created xsi:type="dcterms:W3CDTF">2017-06-12T12:11:38Z</dcterms:created>
  <dcterms:modified xsi:type="dcterms:W3CDTF">2023-07-27T06:35:32Z</dcterms:modified>
</cp:coreProperties>
</file>