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6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8" Type="http://schemas.openxmlformats.org/officeDocument/2006/relationships/tableStyles" Target="tableStyles.xml"/><Relationship Id="rId47" Type="http://schemas.openxmlformats.org/officeDocument/2006/relationships/viewProps" Target="viewProps.xml"/><Relationship Id="rId46" Type="http://schemas.openxmlformats.org/officeDocument/2006/relationships/presProps" Target="presProps.xml"/><Relationship Id="rId45" Type="http://schemas.openxmlformats.org/officeDocument/2006/relationships/slide" Target="slides/slide42.xml"/><Relationship Id="rId44" Type="http://schemas.openxmlformats.org/officeDocument/2006/relationships/notesMaster" Target="notesMasters/notesMaster1.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FBD024-F3CF-4324-AFFC-5626DFB2BFF6}"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960522-0039-42D7-9022-60F79CBA278B}"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960522-0039-42D7-9022-60F79CBA278B}"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18AFC8B-DDFA-4324-B79F-641FDE096890}" type="datetimeFigureOut">
              <a:rPr lang="en-US" smtClean="0"/>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97A8CF1-C8C9-4E4F-BB71-C7CB3D420F71}"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8AFC8B-DDFA-4324-B79F-641FDE09689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A8CF1-C8C9-4E4F-BB71-C7CB3D420F71}"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8AFC8B-DDFA-4324-B79F-641FDE09689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A8CF1-C8C9-4E4F-BB71-C7CB3D420F71}"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18AFC8B-DDFA-4324-B79F-641FDE096890}" type="datetimeFigureOut">
              <a:rPr lang="en-US" smtClean="0"/>
            </a:fld>
            <a:endParaRPr lang="en-US"/>
          </a:p>
        </p:txBody>
      </p:sp>
      <p:sp>
        <p:nvSpPr>
          <p:cNvPr id="9" name="Slide Number Placeholder 8"/>
          <p:cNvSpPr>
            <a:spLocks noGrp="1"/>
          </p:cNvSpPr>
          <p:nvPr>
            <p:ph type="sldNum" sz="quarter" idx="15"/>
          </p:nvPr>
        </p:nvSpPr>
        <p:spPr/>
        <p:txBody>
          <a:bodyPr rtlCol="0"/>
          <a:lstStyle/>
          <a:p>
            <a:fld id="{E97A8CF1-C8C9-4E4F-BB71-C7CB3D420F71}" type="slidenum">
              <a:rPr lang="en-US" smtClean="0"/>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bwMode="auto">
          <a:xfrm rot="5400000">
            <a:off x="7763256" y="1170432"/>
            <a:ext cx="2286000" cy="381000"/>
          </a:xfrm>
        </p:spPr>
        <p:txBody>
          <a:bodyPr/>
          <a:lstStyle/>
          <a:p>
            <a:fld id="{618AFC8B-DDFA-4324-B79F-641FDE096890}" type="datetimeFigureOut">
              <a:rPr lang="en-US" smtClean="0"/>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97A8CF1-C8C9-4E4F-BB71-C7CB3D420F71}" type="slidenum">
              <a:rPr lang="en-US" smtClean="0"/>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8AFC8B-DDFA-4324-B79F-641FDE09689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A8CF1-C8C9-4E4F-BB71-C7CB3D420F71}" type="slidenum">
              <a:rPr lang="en-US" smtClean="0"/>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18AFC8B-DDFA-4324-B79F-641FDE096890}"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7A8CF1-C8C9-4E4F-BB71-C7CB3D420F71}" type="slidenum">
              <a:rPr lang="en-US" smtClean="0"/>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endParaRPr kumimoji="0" lang="en-US" smtClean="0"/>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endParaRPr kumimoji="0" lang="en-US"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18AFC8B-DDFA-4324-B79F-641FDE096890}" type="datetimeFigureOut">
              <a:rPr lang="en-US" smtClean="0"/>
            </a:fld>
            <a:endParaRPr lang="en-US"/>
          </a:p>
        </p:txBody>
      </p:sp>
      <p:sp>
        <p:nvSpPr>
          <p:cNvPr id="7" name="Slide Number Placeholder 6"/>
          <p:cNvSpPr>
            <a:spLocks noGrp="1"/>
          </p:cNvSpPr>
          <p:nvPr>
            <p:ph type="sldNum" sz="quarter" idx="11"/>
          </p:nvPr>
        </p:nvSpPr>
        <p:spPr/>
        <p:txBody>
          <a:bodyPr rtlCol="0"/>
          <a:lstStyle/>
          <a:p>
            <a:fld id="{E97A8CF1-C8C9-4E4F-BB71-C7CB3D420F71}" type="slidenum">
              <a:rPr lang="en-US" smtClean="0"/>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AFC8B-DDFA-4324-B79F-641FDE096890}"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7A8CF1-C8C9-4E4F-BB71-C7CB3D420F71}"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18AFC8B-DDFA-4324-B79F-641FDE096890}" type="datetimeFigureOut">
              <a:rPr lang="en-US" smtClean="0"/>
            </a:fld>
            <a:endParaRPr lang="en-US"/>
          </a:p>
        </p:txBody>
      </p:sp>
      <p:sp>
        <p:nvSpPr>
          <p:cNvPr id="22" name="Slide Number Placeholder 21"/>
          <p:cNvSpPr>
            <a:spLocks noGrp="1"/>
          </p:cNvSpPr>
          <p:nvPr>
            <p:ph type="sldNum" sz="quarter" idx="15"/>
          </p:nvPr>
        </p:nvSpPr>
        <p:spPr/>
        <p:txBody>
          <a:bodyPr rtlCol="0"/>
          <a:lstStyle/>
          <a:p>
            <a:fld id="{E97A8CF1-C8C9-4E4F-BB71-C7CB3D420F71}" type="slidenum">
              <a:rPr lang="en-US" smtClean="0"/>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18AFC8B-DDFA-4324-B79F-641FDE096890}" type="datetimeFigureOut">
              <a:rPr lang="en-US" smtClean="0"/>
            </a:fld>
            <a:endParaRPr lang="en-US"/>
          </a:p>
        </p:txBody>
      </p:sp>
      <p:sp>
        <p:nvSpPr>
          <p:cNvPr id="18" name="Slide Number Placeholder 17"/>
          <p:cNvSpPr>
            <a:spLocks noGrp="1"/>
          </p:cNvSpPr>
          <p:nvPr>
            <p:ph type="sldNum" sz="quarter" idx="11"/>
          </p:nvPr>
        </p:nvSpPr>
        <p:spPr/>
        <p:txBody>
          <a:bodyPr rtlCol="0"/>
          <a:lstStyle/>
          <a:p>
            <a:fld id="{E97A8CF1-C8C9-4E4F-BB71-C7CB3D420F71}" type="slidenum">
              <a:rPr lang="en-US" smtClean="0"/>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18AFC8B-DDFA-4324-B79F-641FDE096890}" type="datetimeFigureOut">
              <a:rPr lang="en-US" smtClean="0"/>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97A8CF1-C8C9-4E4F-BB71-C7CB3D420F71}"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panose="05000000000000000000"/>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panose="05020102010507070707"/>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panose="05000000000000000000"/>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panose="05000000000000000000"/>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panose="05020102010507070707"/>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panose="05000000000000000000"/>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1.xml"/><Relationship Id="rId4" Type="http://schemas.openxmlformats.org/officeDocument/2006/relationships/image" Target="../media/image4.png"/><Relationship Id="rId3" Type="http://schemas.openxmlformats.org/officeDocument/2006/relationships/oleObject" Target="../embeddings/oleObject1.bin"/><Relationship Id="rId2" Type="http://schemas.openxmlformats.org/officeDocument/2006/relationships/image" Target="../media/image3.emf"/><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1400" dirty="0" err="1" smtClean="0"/>
              <a:t>Програма</a:t>
            </a:r>
            <a:br>
              <a:rPr lang="en-US" sz="1400" dirty="0" smtClean="0"/>
            </a:br>
            <a:r>
              <a:rPr lang="en-US" sz="1400" dirty="0" smtClean="0"/>
              <a:t>„</a:t>
            </a:r>
            <a:r>
              <a:rPr lang="en-US" sz="1400" dirty="0" err="1" smtClean="0"/>
              <a:t>Местно</a:t>
            </a:r>
            <a:r>
              <a:rPr lang="en-US" sz="1400" dirty="0" smtClean="0"/>
              <a:t> </a:t>
            </a:r>
            <a:r>
              <a:rPr lang="en-US" sz="1400" dirty="0" err="1" smtClean="0"/>
              <a:t>развитие</a:t>
            </a:r>
            <a:r>
              <a:rPr lang="en-US" sz="1400" dirty="0" smtClean="0"/>
              <a:t>, </a:t>
            </a:r>
            <a:r>
              <a:rPr lang="en-US" sz="1400" dirty="0" err="1" smtClean="0"/>
              <a:t>намаляване</a:t>
            </a:r>
            <a:r>
              <a:rPr lang="en-US" sz="1400" dirty="0" smtClean="0"/>
              <a:t> </a:t>
            </a:r>
            <a:r>
              <a:rPr lang="en-US" sz="1400" dirty="0" err="1" smtClean="0"/>
              <a:t>на</a:t>
            </a:r>
            <a:r>
              <a:rPr lang="en-US" sz="1400" dirty="0" smtClean="0"/>
              <a:t> </a:t>
            </a:r>
            <a:r>
              <a:rPr lang="en-US" sz="1400" dirty="0" err="1" smtClean="0"/>
              <a:t>бедността</a:t>
            </a:r>
            <a:r>
              <a:rPr lang="en-US" sz="1400" dirty="0" smtClean="0"/>
              <a:t> и</a:t>
            </a:r>
            <a:br>
              <a:rPr lang="en-US" sz="1400" dirty="0" smtClean="0"/>
            </a:br>
            <a:r>
              <a:rPr lang="en-US" sz="1400" dirty="0" err="1" smtClean="0"/>
              <a:t>подобрено</a:t>
            </a:r>
            <a:r>
              <a:rPr lang="en-US" sz="1400" dirty="0" smtClean="0"/>
              <a:t> </a:t>
            </a:r>
            <a:r>
              <a:rPr lang="en-US" sz="1400" dirty="0" err="1" smtClean="0"/>
              <a:t>включване</a:t>
            </a:r>
            <a:r>
              <a:rPr lang="en-US" sz="1400" dirty="0" smtClean="0"/>
              <a:t> </a:t>
            </a:r>
            <a:r>
              <a:rPr lang="en-US" sz="1400" dirty="0" err="1" smtClean="0"/>
              <a:t>на</a:t>
            </a:r>
            <a:r>
              <a:rPr lang="en-US" sz="1400" dirty="0" smtClean="0"/>
              <a:t> </a:t>
            </a:r>
            <a:r>
              <a:rPr lang="en-US" sz="1400" dirty="0" err="1" smtClean="0"/>
              <a:t>уязвими</a:t>
            </a:r>
            <a:r>
              <a:rPr lang="en-US" sz="1400" dirty="0" smtClean="0"/>
              <a:t> </a:t>
            </a:r>
            <a:r>
              <a:rPr lang="en-US" sz="1400" dirty="0" err="1" smtClean="0"/>
              <a:t>групи</a:t>
            </a:r>
            <a:r>
              <a:rPr lang="en-US" sz="1400" dirty="0" smtClean="0"/>
              <a:t>”</a:t>
            </a:r>
            <a:br>
              <a:rPr lang="en-US" sz="1400" dirty="0" smtClean="0"/>
            </a:br>
            <a:r>
              <a:rPr lang="en-US" sz="1400" dirty="0" smtClean="0"/>
              <a:t> </a:t>
            </a:r>
            <a:br>
              <a:rPr lang="en-US" sz="1400" dirty="0" smtClean="0"/>
            </a:br>
            <a:r>
              <a:rPr lang="bg-BG" sz="1400" dirty="0" smtClean="0"/>
              <a:t>Министерство на здравеопазването</a:t>
            </a:r>
            <a:br>
              <a:rPr lang="en-US" sz="1400" dirty="0" smtClean="0"/>
            </a:br>
            <a:r>
              <a:rPr lang="bg-BG" sz="1400" dirty="0" smtClean="0"/>
              <a:t> </a:t>
            </a:r>
            <a:br>
              <a:rPr lang="en-US" sz="1400" dirty="0" smtClean="0"/>
            </a:br>
            <a:r>
              <a:rPr lang="bg-BG" sz="1400" dirty="0" smtClean="0"/>
              <a:t> </a:t>
            </a:r>
            <a:r>
              <a:rPr lang="bg-BG" sz="1400" dirty="0" smtClean="0"/>
              <a:t>Проект </a:t>
            </a:r>
            <a:r>
              <a:rPr lang="bg-BG" sz="1400" dirty="0" smtClean="0"/>
              <a:t>BGLD-1.006-0001 „Здравеопазване за всички“</a:t>
            </a:r>
            <a:br>
              <a:rPr lang="en-US" sz="1400" dirty="0" smtClean="0"/>
            </a:br>
            <a:r>
              <a:rPr lang="bg-BG" sz="1400" dirty="0" smtClean="0"/>
              <a:t>Програма „Местно развитие, намаляване на бедността и подобрено включване на уязвимите групи“, финансирана от Финансовия механизъм на Европейското икономическо пространство 2014 – 2021 г.</a:t>
            </a:r>
            <a:br>
              <a:rPr lang="en-US" sz="1400" dirty="0" smtClean="0"/>
            </a:br>
            <a:endParaRPr lang="en-US" sz="1400" dirty="0"/>
          </a:p>
        </p:txBody>
      </p:sp>
      <p:sp>
        <p:nvSpPr>
          <p:cNvPr id="3" name="Subtitle 2"/>
          <p:cNvSpPr>
            <a:spLocks noGrp="1"/>
          </p:cNvSpPr>
          <p:nvPr>
            <p:ph type="subTitle" idx="1"/>
          </p:nvPr>
        </p:nvSpPr>
        <p:spPr/>
        <p:txBody>
          <a:bodyPr/>
          <a:lstStyle/>
          <a:p>
            <a:pPr algn="ctr"/>
            <a:r>
              <a:rPr lang="bg-BG" dirty="0" smtClean="0"/>
              <a:t>„Здравни медиатори, работещи в болнични заведения”</a:t>
            </a:r>
            <a:endParaRPr lang="en-US" dirty="0" smtClean="0"/>
          </a:p>
          <a:p>
            <a:endParaRPr lang="en-US" dirty="0"/>
          </a:p>
        </p:txBody>
      </p:sp>
      <p:pic>
        <p:nvPicPr>
          <p:cNvPr id="4" name="Picture 3" descr="eeatest2"/>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979712" y="332656"/>
            <a:ext cx="5989320" cy="622935"/>
          </a:xfrm>
          <a:prstGeom prst="rect">
            <a:avLst/>
          </a:prstGeom>
          <a:noFill/>
        </p:spPr>
      </p:pic>
      <p:pic>
        <p:nvPicPr>
          <p:cNvPr id="5" name="Picture 4" descr="Ger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9792" y="1124744"/>
            <a:ext cx="883920" cy="746760"/>
          </a:xfrm>
          <a:prstGeom prst="rect">
            <a:avLst/>
          </a:prstGeom>
          <a:noFill/>
          <a:ln>
            <a:noFill/>
          </a:ln>
        </p:spPr>
      </p:pic>
      <p:sp>
        <p:nvSpPr>
          <p:cNvPr id="2050"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en-US"/>
          </a:p>
        </p:txBody>
      </p:sp>
      <p:graphicFrame>
        <p:nvGraphicFramePr>
          <p:cNvPr id="2049" name="Object 1"/>
          <p:cNvGraphicFramePr>
            <a:graphicFrameLocks noChangeAspect="1"/>
          </p:cNvGraphicFramePr>
          <p:nvPr/>
        </p:nvGraphicFramePr>
        <p:xfrm>
          <a:off x="5724128" y="1052736"/>
          <a:ext cx="1774825" cy="800100"/>
        </p:xfrm>
        <a:graphic>
          <a:graphicData uri="http://schemas.openxmlformats.org/presentationml/2006/ole">
            <mc:AlternateContent xmlns:mc="http://schemas.openxmlformats.org/markup-compatibility/2006">
              <mc:Choice xmlns:v="urn:schemas-microsoft-com:vml" Requires="v">
                <p:oleObj spid="_x0000_s1025" name="Bitmap Image" r:id="rId3" imgW="7200900" imgH="3552825" progId="Paint.Picture">
                  <p:embed/>
                </p:oleObj>
              </mc:Choice>
              <mc:Fallback>
                <p:oleObj name="Bitmap Image" r:id="rId3" imgW="7200900" imgH="3552825" progId="Paint.Picture">
                  <p:embed/>
                  <p:pic>
                    <p:nvPicPr>
                      <p:cNvPr id="0" name="Picture 1024"/>
                      <p:cNvPicPr>
                        <a:picLocks noChangeAspect="1"/>
                      </p:cNvPicPr>
                      <p:nvPr/>
                    </p:nvPicPr>
                    <p:blipFill>
                      <a:blip r:embed="rId4"/>
                      <a:stretch>
                        <a:fillRect/>
                      </a:stretch>
                    </p:blipFill>
                    <p:spPr>
                      <a:xfrm>
                        <a:off x="5724128" y="1052736"/>
                        <a:ext cx="1774825" cy="800100"/>
                      </a:xfrm>
                      <a:prstGeom prst="rect">
                        <a:avLst/>
                      </a:prstGeom>
                      <a:noFill/>
                      <a:ln w="9525">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bg-BG" sz="2400" b="1" dirty="0" smtClean="0"/>
              <a:t>Здравна система в Р България</a:t>
            </a:r>
            <a:br>
              <a:rPr lang="en-US" sz="2400" dirty="0" smtClean="0"/>
            </a:br>
            <a:r>
              <a:rPr lang="bg-BG" sz="2400" b="1" dirty="0" smtClean="0"/>
              <a:t>Роля на МЗ, роля на общините</a:t>
            </a:r>
            <a:br>
              <a:rPr lang="en-US" sz="2400" dirty="0" smtClean="0"/>
            </a:br>
            <a:endParaRPr lang="en-US" sz="2400" dirty="0"/>
          </a:p>
        </p:txBody>
      </p:sp>
      <p:sp>
        <p:nvSpPr>
          <p:cNvPr id="3" name="Content Placeholder 2"/>
          <p:cNvSpPr>
            <a:spLocks noGrp="1"/>
          </p:cNvSpPr>
          <p:nvPr>
            <p:ph sz="quarter" idx="1"/>
          </p:nvPr>
        </p:nvSpPr>
        <p:spPr/>
        <p:txBody>
          <a:bodyPr>
            <a:noAutofit/>
          </a:bodyPr>
          <a:lstStyle/>
          <a:p>
            <a:r>
              <a:rPr lang="bg-BG" sz="1300" dirty="0" smtClean="0"/>
              <a:t> </a:t>
            </a:r>
            <a:r>
              <a:rPr lang="bg-BG" sz="1300" dirty="0" smtClean="0"/>
              <a:t>МЗ работи по концепцията си за по-добро здравеопазване, чиито ц</a:t>
            </a:r>
            <a:r>
              <a:rPr lang="bg-BG" sz="1300" b="1" dirty="0" smtClean="0"/>
              <a:t>ели са: </a:t>
            </a:r>
            <a:endParaRPr lang="en-US" sz="1300" dirty="0" smtClean="0"/>
          </a:p>
          <a:p>
            <a:pPr lvl="1"/>
            <a:r>
              <a:rPr lang="bg-BG" sz="1300" dirty="0" smtClean="0"/>
              <a:t>Преустановяване на задълбочаващите се негативни тенденции и дезинтеграция на здравеопазването.</a:t>
            </a:r>
            <a:endParaRPr lang="en-US" sz="1300" dirty="0" smtClean="0"/>
          </a:p>
          <a:p>
            <a:pPr lvl="1"/>
            <a:r>
              <a:rPr lang="bg-BG" sz="1300" dirty="0" smtClean="0"/>
              <a:t>Подобряване на общественото здраве.</a:t>
            </a:r>
            <a:endParaRPr lang="en-US" sz="1300" dirty="0" smtClean="0"/>
          </a:p>
          <a:p>
            <a:pPr lvl="1"/>
            <a:r>
              <a:rPr lang="bg-BG" sz="1300" dirty="0" smtClean="0"/>
              <a:t>Постигане по-висока степен на национална здравна сигурност</a:t>
            </a:r>
            <a:endParaRPr lang="en-US" sz="1300" dirty="0" smtClean="0"/>
          </a:p>
          <a:p>
            <a:r>
              <a:rPr lang="bg-BG" sz="1300" dirty="0" smtClean="0"/>
              <a:t>Главни </a:t>
            </a:r>
            <a:r>
              <a:rPr lang="bg-BG" sz="1300" dirty="0" smtClean="0"/>
              <a:t>насоки за постигане на целите:</a:t>
            </a:r>
            <a:endParaRPr lang="en-US" sz="1300" dirty="0" smtClean="0"/>
          </a:p>
          <a:p>
            <a:pPr lvl="1"/>
            <a:r>
              <a:rPr lang="bg-BG" sz="1300" dirty="0" smtClean="0"/>
              <a:t>Адекватно повишаване ролята на държавата в регулирането на процесите и ресурсите в здравната система (изразено в ново политическо отношение към здравните проблеми на нацията с оглед гарантиране на социално справедлив достъп до медицинска помощ, системно подобряване на нормативната база и вътрешното и хармонизиране, реалистично определяне на приоритети, контрол върху качеството и използването на публичните ресурси);</a:t>
            </a:r>
            <a:endParaRPr lang="en-US" sz="1300" dirty="0" smtClean="0"/>
          </a:p>
          <a:p>
            <a:pPr lvl="1"/>
            <a:r>
              <a:rPr lang="bg-BG" sz="1300" dirty="0" smtClean="0"/>
              <a:t>Подобряване на интегритета, структурата и ефективността на управлението на националната здравна система в посока на ефективна координация и взаимодействие между различните нива и сектори на здравната система.</a:t>
            </a:r>
            <a:endParaRPr lang="en-US" sz="1300" dirty="0" smtClean="0"/>
          </a:p>
          <a:p>
            <a:pPr lvl="1"/>
            <a:r>
              <a:rPr lang="bg-BG" sz="1300" dirty="0" smtClean="0"/>
              <a:t>Създаване на ново обществено и индивидуално отношение към здравето като право и отговорност на индивида и търсене на консенсус при вземане на здравно-политически решения, както и с по-пряко ангажиране на гражданите в реализирането на здравната реформа и контрола върху разходите.</a:t>
            </a:r>
            <a:endParaRPr lang="en-US" sz="1300" dirty="0" smtClean="0"/>
          </a:p>
          <a:p>
            <a:r>
              <a:rPr lang="bg-BG" sz="1300" dirty="0" smtClean="0"/>
              <a:t>Ролята на общините основно се изразява в поддържането на общинските болници и в подкрепата на дейностите и разпоредбите на МЗ – централно или през РЗИ.  </a:t>
            </a:r>
            <a:r>
              <a:rPr lang="bg-BG" sz="1300" dirty="0" smtClean="0"/>
              <a:t> </a:t>
            </a:r>
            <a:endParaRPr lang="en-US" sz="13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НЗОК и здравно осигуряване</a:t>
            </a:r>
            <a:br>
              <a:rPr lang="en-US" dirty="0"/>
            </a:br>
            <a:endParaRPr lang="en-US" dirty="0"/>
          </a:p>
        </p:txBody>
      </p:sp>
      <p:sp>
        <p:nvSpPr>
          <p:cNvPr id="3" name="Content Placeholder 2"/>
          <p:cNvSpPr>
            <a:spLocks noGrp="1"/>
          </p:cNvSpPr>
          <p:nvPr>
            <p:ph sz="quarter" idx="1"/>
          </p:nvPr>
        </p:nvSpPr>
        <p:spPr/>
        <p:txBody>
          <a:bodyPr>
            <a:normAutofit fontScale="70000" lnSpcReduction="20000"/>
          </a:bodyPr>
          <a:lstStyle/>
          <a:p>
            <a:r>
              <a:rPr lang="bg-BG" dirty="0" smtClean="0"/>
              <a:t>Здравеопазването в България е смесено – държавно и частно, като системата на държавното здравеопазване и отчасти частното функционира чрез месечни „осигурителни вноски“, които имат смисъла да заплащат услугите в здравната сфера.</a:t>
            </a:r>
            <a:endParaRPr lang="en-US" dirty="0" smtClean="0"/>
          </a:p>
          <a:p>
            <a:r>
              <a:rPr lang="bg-BG" dirty="0" smtClean="0"/>
              <a:t>Към декември 2020 година по данни на НСИ здравнонеосигурените лица в България са 11% от населението на страната. За сравнение в периода 2018-2019 г здранонеосигурените са били под 10%, а през 2022г – 22% от населението у нас. Здравните медиатори работят с голям процент здравнонеосигурени хора и част от казусите им са свързани с тях. Постъпленията на НЗОК се генерират най-вече от работещите в частния сектор, а касата сключва договори със здравни заведения и по този начин заплаща извършените от тях услуги. Допълнителни приходи в НЗОК идват от държавния и местния бюджет, а местната администрация финансира всички здравни заведения на своя територия, които нямат договор с НЗОК. Частните лечебни заведения без договор могат да предоставят здравни услуги срещу заплащане. Главният нормативен документ, с който се урежда функционирането на националната здравноосигурителна система, е Законът за здравното осигуряване.</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Доболнична помощ - ОПЛ, МЦ, ДКЦ</a:t>
            </a:r>
            <a:br>
              <a:rPr lang="en-US" dirty="0"/>
            </a:br>
            <a:endParaRPr lang="en-US" dirty="0"/>
          </a:p>
        </p:txBody>
      </p:sp>
      <p:sp>
        <p:nvSpPr>
          <p:cNvPr id="3" name="Content Placeholder 2"/>
          <p:cNvSpPr>
            <a:spLocks noGrp="1"/>
          </p:cNvSpPr>
          <p:nvPr>
            <p:ph sz="quarter" idx="1"/>
          </p:nvPr>
        </p:nvSpPr>
        <p:spPr/>
        <p:txBody>
          <a:bodyPr>
            <a:normAutofit fontScale="70000" lnSpcReduction="20000"/>
          </a:bodyPr>
          <a:lstStyle/>
          <a:p>
            <a:r>
              <a:rPr lang="bg-BG" dirty="0" smtClean="0"/>
              <a:t>Преди да попадне в болнично заведение, пациентът има досег с доболничната помощ. Това е първото звено за консултации, диагностика, преглед, лабораторни изследвания и при нужда насочване към болнично лечение на пациента. Личните лекари – ОПЛ, са организирани като Индивидуална практика - ЕТ или са част от МЦ – медицински центрове, ДКЦ - Диагностично – консултативните центрове (бившите поликлиники).  Тези структури осигуряват специализирани прегледи, консултации и профилактика на заболяванията с цел ранна диагностика. Например само в София има над 200 диагностично консултативни и медицински центрове. Част от тях се намират в болници. Някои са частни, но при договор с НЗОК приемът се осъществява, както за всички здравноосигурени пациенти. В диагностично-консултативните и медицинските центрове се извършват прегледи, назначават се терапии, правят се експертизи за временна нетрудоспособност, както и всички видове медицински свидетелства, извършват се манипулации и се вземат материали за изследвания. При нужда личните лекари и стоматолози насочват с направление пациентите към болнично лечение или прегледи при специалисти.   </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Болнични заведения </a:t>
            </a:r>
            <a:br>
              <a:rPr lang="en-US" dirty="0"/>
            </a:br>
            <a:endParaRPr lang="en-US" dirty="0"/>
          </a:p>
        </p:txBody>
      </p:sp>
      <p:sp>
        <p:nvSpPr>
          <p:cNvPr id="3" name="Content Placeholder 2"/>
          <p:cNvSpPr>
            <a:spLocks noGrp="1"/>
          </p:cNvSpPr>
          <p:nvPr>
            <p:ph sz="quarter" idx="1"/>
          </p:nvPr>
        </p:nvSpPr>
        <p:spPr/>
        <p:txBody>
          <a:bodyPr>
            <a:normAutofit fontScale="85000" lnSpcReduction="20000"/>
          </a:bodyPr>
          <a:lstStyle/>
          <a:p>
            <a:pPr lvl="2"/>
            <a:r>
              <a:rPr lang="bg-BG" sz="1900" b="1" dirty="0" smtClean="0"/>
              <a:t>Общински болници</a:t>
            </a:r>
            <a:endParaRPr lang="en-US" sz="1900" dirty="0" smtClean="0"/>
          </a:p>
          <a:p>
            <a:pPr lvl="2"/>
            <a:r>
              <a:rPr lang="bg-BG" sz="1900" b="1" dirty="0" smtClean="0"/>
              <a:t>Държавни болници</a:t>
            </a:r>
            <a:endParaRPr lang="en-US" sz="1900" dirty="0" smtClean="0"/>
          </a:p>
          <a:p>
            <a:pPr lvl="2"/>
            <a:r>
              <a:rPr lang="bg-BG" sz="1900" b="1" dirty="0" smtClean="0"/>
              <a:t>Университетски болници. Медицински университети. </a:t>
            </a:r>
            <a:endParaRPr lang="en-US" sz="1900" dirty="0" smtClean="0"/>
          </a:p>
          <a:p>
            <a:pPr lvl="2"/>
            <a:r>
              <a:rPr lang="bg-BG" sz="1900" b="1" dirty="0" smtClean="0"/>
              <a:t>Експертни центрове</a:t>
            </a:r>
            <a:endParaRPr lang="en-US" sz="1900" dirty="0" smtClean="0"/>
          </a:p>
          <a:p>
            <a:pPr lvl="2"/>
            <a:r>
              <a:rPr lang="bg-BG" sz="1900" b="1" dirty="0" smtClean="0"/>
              <a:t>Частни болници, клиники и практики</a:t>
            </a:r>
            <a:endParaRPr lang="en-US" sz="1900" dirty="0" smtClean="0"/>
          </a:p>
          <a:p>
            <a:r>
              <a:rPr lang="bg-BG" sz="1900" dirty="0" smtClean="0"/>
              <a:t>В системата на болничната помощ пациентите попадат след взаимодействие с  доболничната. Болницата е стационар, в който пациентите имат денонощен престой - остават да нощуват. Болниците биват университетски, многопрофилни и специализирани. Общинските многопрофилни болници работят на еднакъв принцип с останалите лечебни заведения, в които се осъществява планов и спешен прием на пациенти, диагностика и консултации. Университетските болници се делят на многопрофилни и специализирани и в тях освен лечебен, се осъществява и учебен процес на студенти от медицински специалности. Медицинските университети осъществяват лечебно-диагностична, учебно-преподавателска и научноизследователска дейност. Кръгът се затваря от съществуващите  специализирани болници за долекуване и продължително лечение. Диспансеризацията се осъществява от ОПЛ. </a:t>
            </a:r>
            <a:endParaRPr lang="en-US" sz="1900" dirty="0" smtClean="0"/>
          </a:p>
          <a:p>
            <a:r>
              <a:rPr lang="bg-BG" sz="1900" dirty="0" smtClean="0"/>
              <a:t>След като започне работа в болница, здравният медиатор трябва да проучи типа и устройство на болничното си заведение, като се консултира за подробности с прекия си ръководител. </a:t>
            </a:r>
            <a:endParaRPr lang="en-US" sz="19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Спешна и неотложна помощ -</a:t>
            </a:r>
            <a:r>
              <a:rPr lang="bg-BG" dirty="0"/>
              <a:t> центрове за спешна и неотложна помощ и отделения за спешна помощ към болничните заведения</a:t>
            </a:r>
            <a:r>
              <a:rPr lang="bg-BG" b="1" dirty="0"/>
              <a:t> </a:t>
            </a:r>
            <a:br>
              <a:rPr lang="en-US" dirty="0"/>
            </a:br>
            <a:endParaRPr lang="en-US" dirty="0"/>
          </a:p>
        </p:txBody>
      </p:sp>
      <p:sp>
        <p:nvSpPr>
          <p:cNvPr id="3" name="Content Placeholder 2"/>
          <p:cNvSpPr>
            <a:spLocks noGrp="1"/>
          </p:cNvSpPr>
          <p:nvPr>
            <p:ph sz="quarter" idx="1"/>
          </p:nvPr>
        </p:nvSpPr>
        <p:spPr/>
        <p:txBody>
          <a:bodyPr>
            <a:normAutofit fontScale="55000" lnSpcReduction="20000"/>
          </a:bodyPr>
          <a:lstStyle/>
          <a:p>
            <a:r>
              <a:rPr lang="bg-BG" dirty="0" smtClean="0"/>
              <a:t>Спешна помощ се осигурява от Центровете за спешна и медицинска помощ, които не са към болниците и в спешните отделения, които са към болниците. Голяма част от неосигурените представители на уязвими групи разчитат на нея като на единствена здравна услуга, единствен възможен достъп до здравеопазване. Да бъдат включени ЗМ в работата на Спешна помощ е отдавнашна идея на експертиня екип на НМЗМ, но в настоящия момент ще се концентрираме основно в пилотирането на медиаторна работа в болница. Важно е здравните медиатори да знаят каква е разликата между първа, спешна и неотложна помощ: </a:t>
            </a:r>
            <a:endParaRPr lang="en-US" dirty="0" smtClean="0"/>
          </a:p>
          <a:p>
            <a:r>
              <a:rPr lang="bg-BG" b="1" dirty="0" smtClean="0"/>
              <a:t>Първа помощ</a:t>
            </a:r>
            <a:r>
              <a:rPr lang="bg-BG" dirty="0" smtClean="0"/>
              <a:t> е тази помощ, която се оказва от хора намиращи се най-близко до пострадалия. Първата помощ не предполага специализирани медицински познания, апаратура, медикаменти и инструменти. Задачата на Първата помощ е максимална защита на пострадалият от продължаващо увреждащо въздействие и помощ за запазване на неговият жизнен потенциал, организиране за пострадалия на максимално неутрална среда и възможност за максимално разгръщане на неговите собствени защитни механизми. </a:t>
            </a:r>
            <a:endParaRPr lang="en-US" dirty="0" smtClean="0"/>
          </a:p>
          <a:p>
            <a:r>
              <a:rPr lang="bg-BG" b="1" dirty="0" smtClean="0"/>
              <a:t>Спешната помощ</a:t>
            </a:r>
            <a:r>
              <a:rPr lang="bg-BG" dirty="0" smtClean="0"/>
              <a:t> се оказва от специално обучен екип със специална апаратура и методи. В България това се прави от лекари, в почти всички останали развити страни от парамедици. Задачата на спешната помощ е да стабилизира и в повечето случаи да транспортира пострадалия до медицинско заведение, тоест да закара пациента жив до болницата, където случаят се поема от лекари с различни специалности и различни методи.</a:t>
            </a:r>
            <a:endParaRPr lang="en-US" dirty="0" smtClean="0"/>
          </a:p>
          <a:p>
            <a:r>
              <a:rPr lang="bg-BG" b="1" dirty="0" smtClean="0"/>
              <a:t>Неотложната медицинска помощ</a:t>
            </a:r>
            <a:r>
              <a:rPr lang="bg-BG" dirty="0" smtClean="0"/>
              <a:t> се осъществява само и единствено в медицински заведения и се регламентира с Наредба за неотложната медицинска помощ. Често представителите на мргинализираните групи не различават спешната от неотложната помощ, откъдето произтичат и голяма част от конфликтите със здравните специалисти, които биват викани за състояния не предполагащи спешна помощ, тъй като тя се предоставя и на здравнонеосигурени лица.  </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 </a:t>
            </a:r>
            <a:r>
              <a:rPr lang="bg-BG" b="1" dirty="0" smtClean="0"/>
              <a:t>Устройство на болничните заведения </a:t>
            </a:r>
            <a:endParaRPr lang="en-US" dirty="0"/>
          </a:p>
        </p:txBody>
      </p:sp>
      <p:sp>
        <p:nvSpPr>
          <p:cNvPr id="3" name="Content Placeholder 2"/>
          <p:cNvSpPr>
            <a:spLocks noGrp="1"/>
          </p:cNvSpPr>
          <p:nvPr>
            <p:ph sz="quarter" idx="1"/>
          </p:nvPr>
        </p:nvSpPr>
        <p:spPr/>
        <p:txBody>
          <a:bodyPr>
            <a:normAutofit fontScale="70000" lnSpcReduction="20000"/>
          </a:bodyPr>
          <a:lstStyle/>
          <a:p>
            <a:endParaRPr lang="bg-BG" dirty="0" smtClean="0"/>
          </a:p>
          <a:p>
            <a:r>
              <a:rPr lang="bg-BG" dirty="0" smtClean="0"/>
              <a:t>Болниците </a:t>
            </a:r>
            <a:r>
              <a:rPr lang="bg-BG" dirty="0" smtClean="0"/>
              <a:t>в България са лечебни заведения, в които се предлагат специализирани стационарни и амбулаторни медицински услуги</a:t>
            </a:r>
            <a:endParaRPr lang="en-US" dirty="0" smtClean="0"/>
          </a:p>
          <a:p>
            <a:r>
              <a:rPr lang="bg-BG" dirty="0" smtClean="0"/>
              <a:t>В българската медицина е прието да се разграничават извънболнична (доболнична и следболнична) и болнична помощ.</a:t>
            </a:r>
            <a:endParaRPr lang="en-US" dirty="0" smtClean="0"/>
          </a:p>
          <a:p>
            <a:r>
              <a:rPr lang="bg-BG" dirty="0" smtClean="0"/>
              <a:t>Болниците могат да бъдат многопрофилни – за лечение на множество заболявания, и/или специализирани – за спешна помощ, педиатрия, по вътрешни болести, кардиология, онкология, ортопедия, неврология и психиатрия, само психиатрични, болници за лечение на наркомании, болници за рехабилитация, акушеро-гинекологични, белодобни болести, очни итн. </a:t>
            </a:r>
            <a:endParaRPr lang="en-US" dirty="0" smtClean="0"/>
          </a:p>
          <a:p>
            <a:r>
              <a:rPr lang="bg-BG" dirty="0" smtClean="0"/>
              <a:t>По отношение на собствеността болниците могат да бъдат общински, държавни или частни. Има също ведомствени болници – военни болници, транспортна болница, МВР болница.</a:t>
            </a:r>
            <a:endParaRPr lang="en-US" dirty="0" smtClean="0"/>
          </a:p>
          <a:p>
            <a:r>
              <a:rPr lang="bg-BG" dirty="0" smtClean="0"/>
              <a:t>Държавни болници са както областните (бивши окръжни) така и университетските болници, и националните центрове (напр. Център по белодробни заболявания</a:t>
            </a:r>
            <a:r>
              <a:rPr lang="bg-BG" dirty="0" smtClean="0"/>
              <a:t>).</a:t>
            </a:r>
            <a:endParaRPr lang="bg-BG"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b="1" dirty="0" smtClean="0"/>
              <a:t>Устройство на болничните заведения</a:t>
            </a:r>
            <a:endParaRPr lang="en-US" dirty="0"/>
          </a:p>
        </p:txBody>
      </p:sp>
      <p:sp>
        <p:nvSpPr>
          <p:cNvPr id="3" name="Content Placeholder 2"/>
          <p:cNvSpPr>
            <a:spLocks noGrp="1"/>
          </p:cNvSpPr>
          <p:nvPr>
            <p:ph sz="quarter" idx="1"/>
          </p:nvPr>
        </p:nvSpPr>
        <p:spPr/>
        <p:txBody>
          <a:bodyPr>
            <a:normAutofit fontScale="55000" lnSpcReduction="20000"/>
          </a:bodyPr>
          <a:lstStyle/>
          <a:p>
            <a:pPr lvl="1"/>
            <a:r>
              <a:rPr lang="bg-BG" sz="2500" b="1" dirty="0" smtClean="0"/>
              <a:t>Ръководство и структура</a:t>
            </a:r>
            <a:endParaRPr lang="en-US" sz="2500" dirty="0" smtClean="0"/>
          </a:p>
          <a:p>
            <a:r>
              <a:rPr lang="bg-BG" sz="2500" dirty="0" smtClean="0"/>
              <a:t>При постъпване на работа в болница, медиаторът сключва договор с ръководителя на лечебното заведение, който определя прекия ръководител на ЗМ. Екипите на болниците зависят от големината им, но винаги имат директор, който носи отговорността за решенията, персонала и пациентите. Ако болницата е по-голяма освен това има и медицински директор, и винаги има финансист, главна сестра, старши сестри, началници на клиники, завеждащи отделения. Болницата е сложен механизъм, който, за да функионира добре, разчита на взаимодействие между различните си части. Структурата най-добре се изучава отвътре и медиаторът трява да разбере какво е неговото място и как взаиомдейства с останалите сегменти от болничния механизъм.</a:t>
            </a:r>
            <a:endParaRPr lang="en-US" sz="2500" dirty="0" smtClean="0"/>
          </a:p>
          <a:p>
            <a:pPr lvl="1"/>
            <a:r>
              <a:rPr lang="bg-BG" sz="2500" b="1" dirty="0" smtClean="0"/>
              <a:t>Клиники и лаборатории </a:t>
            </a:r>
            <a:endParaRPr lang="en-US" sz="2500" dirty="0" smtClean="0"/>
          </a:p>
          <a:p>
            <a:r>
              <a:rPr lang="bg-BG" sz="2500" dirty="0" smtClean="0"/>
              <a:t>Най-вероятно е медиаторът да бъде единствен в съответното лечебно заведение и поради това да бъде насочен към определена клиника, където нуждата от него е най-голяма. Това също става след проучване и обсъждане с ръководителя кои са звената, в които има най-голяма необходимост (досегашният опит сочи, че това са АГ и педиатрични клиники, но трява да се вземат прад вид спецификите на всяка община, в която ще се пилотира моделът). След първите месеци на работа може да се предоговорира, ако пациентопотока и приоритетите се изменят. Важно е още в този начален етап медиаторът да има работно място, компютър, телефон – не е задължително да е индивидуален кабинет, но не е възможно да осъществява работата си в коридора или предверието, така не се гради доверие и не се институционализира услугата. Същевременно не бива да се подхожда догматично и от двете страни – при нужда медиаторът трява да може да излезе от клиниката, в която е назначен и да отида да помага на друго място.   </a:t>
            </a:r>
            <a:endParaRPr lang="en-US" sz="2500"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Какви професионалисти работят в болниците. Взаимодействие между тях. </a:t>
            </a:r>
            <a:br>
              <a:rPr lang="en-US" dirty="0"/>
            </a:br>
            <a:endParaRPr lang="en-US" dirty="0"/>
          </a:p>
        </p:txBody>
      </p:sp>
      <p:sp>
        <p:nvSpPr>
          <p:cNvPr id="3" name="Content Placeholder 2"/>
          <p:cNvSpPr>
            <a:spLocks noGrp="1"/>
          </p:cNvSpPr>
          <p:nvPr>
            <p:ph sz="quarter" idx="1"/>
          </p:nvPr>
        </p:nvSpPr>
        <p:spPr/>
        <p:txBody>
          <a:bodyPr>
            <a:normAutofit fontScale="62500" lnSpcReduction="20000"/>
          </a:bodyPr>
          <a:lstStyle/>
          <a:p>
            <a:pPr lvl="0"/>
            <a:r>
              <a:rPr lang="bg-BG" sz="2600" dirty="0" smtClean="0"/>
              <a:t>Лекарите</a:t>
            </a:r>
            <a:r>
              <a:rPr lang="bg-BG" sz="2600" dirty="0" smtClean="0"/>
              <a:t>. Както опитните хабилитирани лица – професори, доценти, началници на клиники, така и младите специалисти и специализанти са тези, които поемат различни нива на отговорност за диагностиката и назначават лечението, като по график покриват с присъствие заведението денонощно, 24/7. </a:t>
            </a:r>
            <a:endParaRPr lang="en-US" sz="2600" dirty="0" smtClean="0"/>
          </a:p>
          <a:p>
            <a:pPr lvl="0"/>
            <a:r>
              <a:rPr lang="bg-BG" sz="2600" dirty="0" smtClean="0"/>
              <a:t>Медицинските сестри подпомагат лекарите, грижат се за болните, правят манипулациите, изпълняват назначената терапия, дават дежурства, така е пациентите да бъдат покрити със здравни грижи денонощно. Ръководят се пряко от главната сестра в болницата, а в клиниките – от старшата сестра.</a:t>
            </a:r>
            <a:endParaRPr lang="en-US" sz="2600" dirty="0" smtClean="0"/>
          </a:p>
          <a:p>
            <a:pPr lvl="0"/>
            <a:r>
              <a:rPr lang="bg-BG" sz="2600" dirty="0" smtClean="0"/>
              <a:t>Акушерките работят основно в АГ клиники и подпомагат пациентките при проследяване на бременността и раждане</a:t>
            </a:r>
            <a:endParaRPr lang="en-US" sz="2600" dirty="0" smtClean="0"/>
          </a:p>
          <a:p>
            <a:pPr lvl="0"/>
            <a:r>
              <a:rPr lang="bg-BG" sz="2600" dirty="0" smtClean="0"/>
              <a:t>Лаборантите подпомагат диагностиката, лабораторна и функционална, вземането на кръв, урина и лабораторните тестове и изследвания.   </a:t>
            </a:r>
            <a:endParaRPr lang="en-US" sz="2600" dirty="0" smtClean="0"/>
          </a:p>
          <a:p>
            <a:pPr lvl="0"/>
            <a:r>
              <a:rPr lang="bg-BG" sz="2600" dirty="0" smtClean="0"/>
              <a:t>Санитарите се грижат за хигиената и подпомагат сестрите в процеса на асептика и антисептика. </a:t>
            </a:r>
            <a:endParaRPr lang="en-US" sz="2600" dirty="0" smtClean="0"/>
          </a:p>
          <a:p>
            <a:pPr lvl="0"/>
            <a:r>
              <a:rPr lang="bg-BG" sz="2600" dirty="0" smtClean="0"/>
              <a:t>Други специалисти от помагащите професии – рехабилитатор, медицински психолог, социален работник итн.</a:t>
            </a:r>
            <a:endParaRPr lang="en-US" sz="2600" dirty="0" smtClean="0"/>
          </a:p>
          <a:p>
            <a:pPr lvl="0"/>
            <a:r>
              <a:rPr lang="bg-BG" sz="2600" dirty="0" smtClean="0"/>
              <a:t>Немедицински персонал: финансист/счетоводител, рецепционист, шофьори итн.</a:t>
            </a:r>
            <a:endParaRPr lang="en-US" sz="2600"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В болницата</a:t>
            </a:r>
            <a:endParaRPr lang="en-US" dirty="0"/>
          </a:p>
        </p:txBody>
      </p:sp>
      <p:sp>
        <p:nvSpPr>
          <p:cNvPr id="3" name="Content Placeholder 2"/>
          <p:cNvSpPr>
            <a:spLocks noGrp="1"/>
          </p:cNvSpPr>
          <p:nvPr>
            <p:ph sz="quarter" idx="1"/>
          </p:nvPr>
        </p:nvSpPr>
        <p:spPr/>
        <p:txBody>
          <a:bodyPr>
            <a:noAutofit/>
          </a:bodyPr>
          <a:lstStyle/>
          <a:p>
            <a:pPr lvl="1"/>
            <a:r>
              <a:rPr lang="bg-BG" sz="1300" b="1" dirty="0" smtClean="0"/>
              <a:t>Свързаност между болничните заведения</a:t>
            </a:r>
            <a:endParaRPr lang="en-US" sz="1300" dirty="0" smtClean="0"/>
          </a:p>
          <a:p>
            <a:r>
              <a:rPr lang="bg-BG" sz="1300" dirty="0" smtClean="0"/>
              <a:t>Често за някои пациенти се налага да бъдат извикани специалисти от други клиники, болници, дори от друг град. Понякога пациентите биват препращани за допълнителна диагностика в друга клиника или болница или премествани за продължаване на лечението в друга болница или за доизлекуване. При воденето на казус може да се окаже, че е необходимо ЗМ да подпомогне този процес на местене и в по-спокойни времена може да помисли как да оптимизира този процес, след консултация с прекия ръководител. </a:t>
            </a:r>
            <a:endParaRPr lang="en-US" sz="1300" dirty="0" smtClean="0"/>
          </a:p>
          <a:p>
            <a:r>
              <a:rPr lang="bg-BG" sz="1300" dirty="0" smtClean="0"/>
              <a:t> </a:t>
            </a:r>
            <a:r>
              <a:rPr lang="bg-BG" sz="1300" b="1" dirty="0" smtClean="0"/>
              <a:t>Престой </a:t>
            </a:r>
            <a:r>
              <a:rPr lang="bg-BG" sz="1300" b="1" dirty="0" smtClean="0"/>
              <a:t>в болнично заведение</a:t>
            </a:r>
            <a:endParaRPr lang="en-US" sz="1300" dirty="0" smtClean="0"/>
          </a:p>
          <a:p>
            <a:r>
              <a:rPr lang="bg-BG" sz="1300" dirty="0" smtClean="0"/>
              <a:t>Постъпването, престоя и изписването от болница са стъпки, при които ЗМ ще бъде неоценимо полезен. Ето някои свързани важни факти:</a:t>
            </a:r>
            <a:endParaRPr lang="en-US" sz="1300" dirty="0" smtClean="0"/>
          </a:p>
          <a:p>
            <a:pPr lvl="1"/>
            <a:r>
              <a:rPr lang="bg-BG" sz="1300" b="1" dirty="0" smtClean="0"/>
              <a:t>Показания и изисквания за хоспитализация. Необходима документация за хоспитализация </a:t>
            </a:r>
            <a:endParaRPr lang="en-US" sz="1300" dirty="0" smtClean="0"/>
          </a:p>
          <a:p>
            <a:r>
              <a:rPr lang="bg-BG" sz="1300" dirty="0" smtClean="0"/>
              <a:t>Хоспитализацията (приемането в болнично заведение) е първата стъпка от болничния престой. При хоспитализация се взема предвид диагнозата на болния, стадия на заболяването, наличието на придружаващи заболявания, общото състояние. Навярно в някои от изброените неща по-долу ще има вариации, но е добре медиаторите да знаят  списъка от необходими документи и вещи при прием в болница. Това важи не само за ЗМ, работещи в болница, а и за тези, работещи на терен – често се налага преди постъпването да се окаже съдействие за издаване на лични документи, а медиаторът в болница няма да може да се занимава с това – трябва да излезе, тоест да напусне работното си място, а и ваденето на лична карта има и технологичен срок.</a:t>
            </a:r>
            <a:endParaRPr lang="en-US" sz="1300" dirty="0" smtClean="0"/>
          </a:p>
          <a:p>
            <a:endParaRPr lang="en-US" sz="13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b="1" dirty="0" smtClean="0"/>
              <a:t>Важни </a:t>
            </a:r>
            <a:r>
              <a:rPr lang="bg-BG" b="1" dirty="0" smtClean="0"/>
              <a:t>документи за хоспитализация </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r>
              <a:rPr lang="bg-BG" dirty="0" smtClean="0"/>
              <a:t>1.Документ за самоличност – лична карта.</a:t>
            </a:r>
            <a:endParaRPr lang="en-US" dirty="0" smtClean="0"/>
          </a:p>
          <a:p>
            <a:r>
              <a:rPr lang="bg-BG" dirty="0" smtClean="0"/>
              <a:t> 2. Издаване на електронно направление № 7 за хоспитализация с амбулаторен лист към него - от личния лекар или от специалист</a:t>
            </a:r>
            <a:endParaRPr lang="en-US" dirty="0" smtClean="0"/>
          </a:p>
          <a:p>
            <a:r>
              <a:rPr lang="bg-BG" dirty="0" smtClean="0"/>
              <a:t>3. Европейска здравна карта (за чужди граждани) В някои случаи може да е необходима Европейска здравна карта, издадена в чужбина - има много роми, които работят в чужбина и имат европейска здравна карта, нямат осигуровки тук, а търсят медицинска помощ у нас.</a:t>
            </a:r>
            <a:endParaRPr lang="en-US" dirty="0" smtClean="0"/>
          </a:p>
          <a:p>
            <a:r>
              <a:rPr lang="bg-BG" dirty="0" smtClean="0"/>
              <a:t> 4. Рецептурна книжка (ако има).</a:t>
            </a:r>
            <a:endParaRPr lang="en-US" dirty="0" smtClean="0"/>
          </a:p>
          <a:p>
            <a:r>
              <a:rPr lang="bg-BG" dirty="0" smtClean="0"/>
              <a:t> 5. Лична амбулаторна карта - ако ползва болничен лист.</a:t>
            </a:r>
            <a:endParaRPr lang="en-US" dirty="0" smtClean="0"/>
          </a:p>
          <a:p>
            <a:r>
              <a:rPr lang="bg-BG" dirty="0" smtClean="0"/>
              <a:t>6. Копие от решение на ТЕЛК, или др. документ (фактура) за освобождаване от потребителска такса. (ако има).</a:t>
            </a:r>
            <a:endParaRPr lang="en-US" dirty="0" smtClean="0"/>
          </a:p>
          <a:p>
            <a:r>
              <a:rPr lang="bg-BG" dirty="0" smtClean="0"/>
              <a:t>7. Рентгенови снимки, лабораторни и функционални изследвания (ако има).</a:t>
            </a:r>
            <a:endParaRPr lang="en-US" dirty="0" smtClean="0"/>
          </a:p>
          <a:p>
            <a:r>
              <a:rPr lang="bg-BG" dirty="0" smtClean="0"/>
              <a:t>8. Епикризи от минали хоспитализации.</a:t>
            </a:r>
            <a:endParaRPr lang="en-US" dirty="0" smtClean="0"/>
          </a:p>
          <a:p>
            <a:r>
              <a:rPr lang="bg-BG" dirty="0" smtClean="0"/>
              <a:t>9. Тоалетни принадлежности и др. Лични вещи според изискванията на клиниката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bg-BG" sz="1600" b="1" dirty="0" smtClean="0"/>
              <a:t>Въведение – накратко за здравномедиаторската програма и за пътя, по който се развива в годините</a:t>
            </a:r>
            <a:br>
              <a:rPr lang="en-US" sz="1600" dirty="0" smtClean="0"/>
            </a:br>
            <a:endParaRPr lang="en-US" sz="1600" dirty="0"/>
          </a:p>
        </p:txBody>
      </p:sp>
      <p:sp>
        <p:nvSpPr>
          <p:cNvPr id="3" name="Content Placeholder 2"/>
          <p:cNvSpPr>
            <a:spLocks noGrp="1"/>
          </p:cNvSpPr>
          <p:nvPr>
            <p:ph sz="quarter" idx="1"/>
          </p:nvPr>
        </p:nvSpPr>
        <p:spPr/>
        <p:txBody>
          <a:bodyPr>
            <a:normAutofit/>
          </a:bodyPr>
          <a:lstStyle/>
          <a:p>
            <a:r>
              <a:rPr lang="bg-BG" sz="1800" dirty="0" smtClean="0"/>
              <a:t>Здравномедиаторната професия </a:t>
            </a:r>
            <a:r>
              <a:rPr lang="bg-BG" sz="1800" dirty="0" smtClean="0"/>
              <a:t>в </a:t>
            </a:r>
            <a:r>
              <a:rPr lang="bg-BG" sz="1800" dirty="0" smtClean="0"/>
              <a:t>редица европейски </a:t>
            </a:r>
            <a:r>
              <a:rPr lang="bg-BG" sz="1800" dirty="0" smtClean="0"/>
              <a:t>страни</a:t>
            </a:r>
            <a:endParaRPr lang="bg-BG" sz="1800" dirty="0" smtClean="0"/>
          </a:p>
          <a:p>
            <a:r>
              <a:rPr lang="bg-BG" sz="1800" dirty="0" smtClean="0"/>
              <a:t>Пътят на здравното медиаторство</a:t>
            </a:r>
            <a:endParaRPr lang="bg-BG" sz="1800" dirty="0" smtClean="0"/>
          </a:p>
          <a:p>
            <a:r>
              <a:rPr lang="bg-BG" sz="1800" dirty="0" smtClean="0"/>
              <a:t>Подбор и обучение</a:t>
            </a:r>
            <a:r>
              <a:rPr lang="en-US" sz="1800" dirty="0" smtClean="0"/>
              <a:t> </a:t>
            </a:r>
            <a:endParaRPr lang="bg-BG" sz="1800" dirty="0" smtClean="0"/>
          </a:p>
          <a:p>
            <a:r>
              <a:rPr lang="bg-BG" sz="1800" dirty="0" smtClean="0"/>
              <a:t>Партньори</a:t>
            </a:r>
            <a:endParaRPr lang="bg-BG" sz="1800" dirty="0" smtClean="0"/>
          </a:p>
          <a:p>
            <a:r>
              <a:rPr lang="bg-BG" sz="1800" dirty="0" smtClean="0"/>
              <a:t>Мониторинг и оценка</a:t>
            </a:r>
            <a:endParaRPr lang="bg-BG" sz="1800" dirty="0" smtClean="0"/>
          </a:p>
          <a:p>
            <a:r>
              <a:rPr lang="bg-BG" sz="1800" dirty="0" smtClean="0"/>
              <a:t>Длъжностна характеристика</a:t>
            </a:r>
            <a:endParaRPr lang="en-US" sz="1800" dirty="0" smtClean="0"/>
          </a:p>
          <a:p>
            <a:r>
              <a:rPr lang="bg-BG" sz="1800" dirty="0" smtClean="0"/>
              <a:t>У нас основни </a:t>
            </a:r>
            <a:r>
              <a:rPr lang="bg-BG" sz="1800" dirty="0" smtClean="0"/>
              <a:t>цели на здравномедиаторната програма са:</a:t>
            </a:r>
            <a:endParaRPr lang="en-US" sz="1800" dirty="0" smtClean="0"/>
          </a:p>
          <a:p>
            <a:pPr lvl="1"/>
            <a:r>
              <a:rPr lang="bg-BG" sz="1600" dirty="0" smtClean="0"/>
              <a:t>преодоляване на културните бариери в общуването между ромските общности и здравните и социални институции по места;</a:t>
            </a:r>
            <a:endParaRPr lang="en-US" sz="1600" dirty="0" smtClean="0"/>
          </a:p>
          <a:p>
            <a:pPr lvl="1"/>
            <a:r>
              <a:rPr lang="bg-BG" sz="1600" dirty="0" smtClean="0"/>
              <a:t>преодоляване на съществуващи дискриминационни нагласи в здравното обслужване;</a:t>
            </a:r>
            <a:endParaRPr lang="en-US" sz="1600" dirty="0" smtClean="0"/>
          </a:p>
          <a:p>
            <a:pPr lvl="1"/>
            <a:r>
              <a:rPr lang="bg-BG" sz="1600" dirty="0" smtClean="0"/>
              <a:t>оптимизиране на провеждането на профилактични програми сред групите в неравностойно положение;</a:t>
            </a:r>
            <a:endParaRPr lang="en-US" sz="1600" dirty="0" smtClean="0"/>
          </a:p>
          <a:p>
            <a:pPr lvl="1"/>
            <a:r>
              <a:rPr lang="bg-BG" sz="1600" dirty="0" smtClean="0"/>
              <a:t>здравно образование и активна социална работа в общността</a:t>
            </a:r>
            <a:r>
              <a:rPr lang="bg-BG" sz="1600" dirty="0" smtClean="0"/>
              <a:t>;</a:t>
            </a:r>
            <a:endParaRPr lang="bg-BG" sz="1600" dirty="0" smtClean="0"/>
          </a:p>
          <a:p>
            <a:pPr lvl="1"/>
            <a:endParaRPr lang="bg-BG" sz="1600" dirty="0" smtClean="0"/>
          </a:p>
          <a:p>
            <a:pPr lvl="4"/>
            <a:endParaRPr lang="en-US" sz="1100" dirty="0" smtClean="0"/>
          </a:p>
          <a:p>
            <a:endParaRPr lang="en-US"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Спешна и планова хоспитализация</a:t>
            </a:r>
            <a:br>
              <a:rPr lang="en-US" dirty="0"/>
            </a:br>
            <a:endParaRPr lang="en-US" dirty="0"/>
          </a:p>
        </p:txBody>
      </p:sp>
      <p:sp>
        <p:nvSpPr>
          <p:cNvPr id="3" name="Content Placeholder 2"/>
          <p:cNvSpPr>
            <a:spLocks noGrp="1"/>
          </p:cNvSpPr>
          <p:nvPr>
            <p:ph sz="quarter" idx="1"/>
          </p:nvPr>
        </p:nvSpPr>
        <p:spPr/>
        <p:txBody>
          <a:bodyPr>
            <a:normAutofit fontScale="70000" lnSpcReduction="20000"/>
          </a:bodyPr>
          <a:lstStyle/>
          <a:p>
            <a:r>
              <a:rPr lang="bg-BG" b="1" dirty="0" smtClean="0"/>
              <a:t>Спешна хоспитализация</a:t>
            </a:r>
            <a:r>
              <a:rPr lang="bg-BG" dirty="0" smtClean="0"/>
              <a:t>: осъществява се при състояния, които са потенциално животозастрашаващи, при необходимост от спешно оперативно лечение или при тежко общо състояние на пациента, изискващо апаратен контрол на основните жизнени функции. Спешно хоспитализиране на пациента обикновено се назначава от дежурния екип в неотложния или спешния кабинет. Примери за необходимост от спешна хоспитализация са например анафилактичен шок, инфаркт на миокарда, белодробен колапс, еклампсия, остър апендицит и др.</a:t>
            </a:r>
            <a:endParaRPr lang="en-US" dirty="0" smtClean="0"/>
          </a:p>
          <a:p>
            <a:r>
              <a:rPr lang="bg-BG" dirty="0" smtClean="0"/>
              <a:t> </a:t>
            </a:r>
            <a:endParaRPr lang="en-US" dirty="0" smtClean="0"/>
          </a:p>
          <a:p>
            <a:r>
              <a:rPr lang="bg-BG" b="1" dirty="0" smtClean="0"/>
              <a:t>Планова хоспитализация</a:t>
            </a:r>
            <a:r>
              <a:rPr lang="bg-BG" dirty="0" smtClean="0"/>
              <a:t>: дава възможност да бъде предварително уточнен денят за постъпване в болничното заведение. Налага се при извършване на планови операции, при хронични заболявания, за извършване на изследвания, периодични кръвопреливания, хемодиализа. Документацията за хоспитализация включва съответното направление, което при плановия престой в болница се издава най-често от личния лекар или лекуващия съответното хронично заболяване. Пациентът разполага с необходимото време да се подготви (необходимия набор от вещи, принадлежности, документация, но също и чисто психическа и емоционална подготовка) и да избере подходящия за него ден – направлението важи 30 дни. </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Хоспитализация</a:t>
            </a:r>
            <a:endParaRPr lang="en-US" dirty="0"/>
          </a:p>
        </p:txBody>
      </p:sp>
      <p:sp>
        <p:nvSpPr>
          <p:cNvPr id="3" name="Content Placeholder 2"/>
          <p:cNvSpPr>
            <a:spLocks noGrp="1"/>
          </p:cNvSpPr>
          <p:nvPr>
            <p:ph sz="quarter" idx="1"/>
          </p:nvPr>
        </p:nvSpPr>
        <p:spPr/>
        <p:txBody>
          <a:bodyPr>
            <a:normAutofit fontScale="55000" lnSpcReduction="20000"/>
          </a:bodyPr>
          <a:lstStyle/>
          <a:p>
            <a:r>
              <a:rPr lang="bg-BG" dirty="0" smtClean="0"/>
              <a:t>Нуждата от спешно или планирано хоспитализиране се определя от съответните медицински специалисти, като при редица състояния са разработени стандартизирани схеми, даващи определени рамки и показания за спешност.</a:t>
            </a:r>
            <a:endParaRPr lang="en-US" dirty="0" smtClean="0"/>
          </a:p>
          <a:p>
            <a:pPr>
              <a:buNone/>
            </a:pPr>
            <a:r>
              <a:rPr lang="bg-BG" dirty="0" smtClean="0"/>
              <a:t> </a:t>
            </a:r>
            <a:endParaRPr lang="en-US" dirty="0" smtClean="0"/>
          </a:p>
          <a:p>
            <a:r>
              <a:rPr lang="bg-BG" dirty="0" smtClean="0"/>
              <a:t>Така например при пациенти с психични заболявания, едни от основните показания за хоспитализация включват: суицидни (самоубийствени) мисли и опити, зрителни или слухови халюцинации, делюзии (вярват в неща, които не са верни), проблеми с определена зависимост (алкохолна, наркотична, медикаментозна), болните не се хранят, не спят в продължение на повече от 5 дни, болните не са способни да се грижат пълноценно сами за себе си (или няма кой да поеме грижите за тях)</a:t>
            </a:r>
            <a:endParaRPr lang="en-US" dirty="0" smtClean="0"/>
          </a:p>
          <a:p>
            <a:r>
              <a:rPr lang="bg-BG" dirty="0" smtClean="0"/>
              <a:t>Хоспитализацията може да бъде доброволна или принудителна в зависимост от тежестта на симптомите при съответния болен.</a:t>
            </a:r>
            <a:endParaRPr lang="en-US" dirty="0" smtClean="0"/>
          </a:p>
          <a:p>
            <a:pPr>
              <a:buNone/>
            </a:pPr>
            <a:r>
              <a:rPr lang="bg-BG" dirty="0" smtClean="0"/>
              <a:t> </a:t>
            </a:r>
            <a:endParaRPr lang="en-US" dirty="0" smtClean="0"/>
          </a:p>
          <a:p>
            <a:r>
              <a:rPr lang="bg-BG" dirty="0" smtClean="0"/>
              <a:t>При захарен диабет едни от основните показания за хоспитализация включват застрашаващи живота остри метаболитни усложнения на диабета, новодиагностициран диабет при деца и подрастващи, тежки хронични усложнения, изискващи интензивно лечение, новооткрит или неконтролиран диабет при бременност и други.</a:t>
            </a:r>
            <a:endParaRPr lang="en-US" dirty="0" smtClean="0"/>
          </a:p>
          <a:p>
            <a:pPr>
              <a:buNone/>
            </a:pPr>
            <a:r>
              <a:rPr lang="bg-BG" dirty="0" smtClean="0"/>
              <a:t> </a:t>
            </a:r>
            <a:endParaRPr lang="en-US" dirty="0" smtClean="0"/>
          </a:p>
          <a:p>
            <a:r>
              <a:rPr lang="bg-BG" dirty="0" smtClean="0"/>
              <a:t>Независимо от причините за хоспитализация предстоящият престой в болница (особено при болничен престой за първи път) крие много въпроси, неизвестности и причини за притеснение от страна на пациентите. Тук ролята на здравния медиатор е безценна. </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Основни стъпки при приемане</a:t>
            </a:r>
            <a:br>
              <a:rPr lang="en-US" dirty="0"/>
            </a:br>
            <a:endParaRPr lang="en-US" dirty="0"/>
          </a:p>
        </p:txBody>
      </p:sp>
      <p:sp>
        <p:nvSpPr>
          <p:cNvPr id="3" name="Content Placeholder 2"/>
          <p:cNvSpPr>
            <a:spLocks noGrp="1"/>
          </p:cNvSpPr>
          <p:nvPr>
            <p:ph sz="quarter" idx="1"/>
          </p:nvPr>
        </p:nvSpPr>
        <p:spPr/>
        <p:txBody>
          <a:bodyPr>
            <a:normAutofit fontScale="70000" lnSpcReduction="20000"/>
          </a:bodyPr>
          <a:lstStyle/>
          <a:p>
            <a:r>
              <a:rPr lang="bg-BG" dirty="0" smtClean="0"/>
              <a:t>За приемане освен с набора документи, пациентът трябва да дойде незакусил, но с приети медикаменти, ако взима такива, свързани с други заболявания и друга назначена терапия. Също така да си носи лекарствата, които приема, за всеки случай. Важно е медиаторът да обясни, че приемането е процес, който отнема време, понякога часове, че не е нужно да бъде придружаван от тълпа близки, а един човек е достатъчен, и дори че като медиаторът е там, няма нужда от втори човек. Всеки при приемане е по-неспокоен и тревожен, важно е тук да се проявят комуникативните умения на медиатора. Той вероятно ще бъде необходим при снемане на анамнезата при приемане – за попълване на предприемните документи, както и за ориентация при ходенето в различни кабинети. Вероятно ще има дни, в които ще се очаква съдействие при приемане на повече от един пациент, така че медиаторът трябва да е готов да планира и раздели времето си за всеки от тях. Докато се изчаква приема е подходящо време да се изговорят правилата при болничен престой, правата и задълженията на пациента  и отношенията с лекуващия екип. Медиаторът е и застъпник за пациента и ако види, че се нарушават правата му, е добре да се отнесе към прекия си ръководител  (напр. порочната практика в някои АГ и педиатрични отделения да има „ромски и неромски” стаи).  </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Ежедневието в болница</a:t>
            </a:r>
            <a:br>
              <a:rPr lang="en-US" dirty="0"/>
            </a:br>
            <a:endParaRPr lang="en-US" dirty="0"/>
          </a:p>
        </p:txBody>
      </p:sp>
      <p:sp>
        <p:nvSpPr>
          <p:cNvPr id="3" name="Content Placeholder 2"/>
          <p:cNvSpPr>
            <a:spLocks noGrp="1"/>
          </p:cNvSpPr>
          <p:nvPr>
            <p:ph sz="quarter" idx="1"/>
          </p:nvPr>
        </p:nvSpPr>
        <p:spPr/>
        <p:txBody>
          <a:bodyPr>
            <a:normAutofit fontScale="70000" lnSpcReduction="20000"/>
          </a:bodyPr>
          <a:lstStyle/>
          <a:p>
            <a:r>
              <a:rPr lang="bg-BG" dirty="0" smtClean="0"/>
              <a:t>Ежедневието в болница е стрес за всеки, промяна на динамичния стереотип, притеснение от неизвестното.  Ролята на медиатора е да обясни на пациента, че престоят в болница е непрекъснат и денонощен, че не може да избяга, да отиде у дома, за да сготви или да иде на сватба и да се върне след 24 ч. Трябва да е ясно, че в болницата не се пуши, не се употребява алкохол, не се слуша високо музика и че не може да се излиза в калната алея и да се влезе обратно с кални пантофи или обувки.  Ако предстои операция или друга манипулация, при която не се приема храна, медиаторът трябва да обясни това спокойно и с прости думи, като напомня, за да не се получи проблемна ситуация.  Същевременно не бива да се допуска лошо отношение от персонала. </a:t>
            </a:r>
            <a:endParaRPr lang="en-US" dirty="0" smtClean="0"/>
          </a:p>
          <a:p>
            <a:r>
              <a:rPr lang="bg-BG" dirty="0" smtClean="0"/>
              <a:t>НЗОК заплаща разходите по престой в болница по </a:t>
            </a:r>
            <a:r>
              <a:rPr lang="bg-BG" dirty="0" smtClean="0">
                <a:solidFill>
                  <a:srgbClr val="FF0000"/>
                </a:solidFill>
              </a:rPr>
              <a:t>клинична пътека</a:t>
            </a:r>
            <a:r>
              <a:rPr lang="bg-BG" dirty="0" smtClean="0"/>
              <a:t>, като е важно пациентът да престои в лечебното заведение за целия период, предвиден в клиничната пътека, или </a:t>
            </a:r>
            <a:r>
              <a:rPr lang="bg-BG" dirty="0" smtClean="0">
                <a:solidFill>
                  <a:srgbClr val="FF0000"/>
                </a:solidFill>
              </a:rPr>
              <a:t>по амбулаторни процедури</a:t>
            </a:r>
            <a:r>
              <a:rPr lang="bg-BG" dirty="0" smtClean="0"/>
              <a:t>, когато се налага специализирана и скъпоструваща диагностика. Престоят може да бъде и </a:t>
            </a:r>
            <a:r>
              <a:rPr lang="bg-BG" dirty="0" smtClean="0">
                <a:solidFill>
                  <a:srgbClr val="FF0000"/>
                </a:solidFill>
              </a:rPr>
              <a:t>за платени дейности, </a:t>
            </a:r>
            <a:r>
              <a:rPr lang="bg-BG" dirty="0" smtClean="0"/>
              <a:t>ако пациентът не е здравноосигурен или необходимото лечение не се покрива от Здравната каса.  </a:t>
            </a:r>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Права и задължения на пациента. Взаимоотношения с болничния екип</a:t>
            </a:r>
            <a:br>
              <a:rPr lang="en-US" dirty="0"/>
            </a:br>
            <a:endParaRPr lang="en-US" dirty="0"/>
          </a:p>
        </p:txBody>
      </p:sp>
      <p:sp>
        <p:nvSpPr>
          <p:cNvPr id="3" name="Content Placeholder 2"/>
          <p:cNvSpPr>
            <a:spLocks noGrp="1"/>
          </p:cNvSpPr>
          <p:nvPr>
            <p:ph sz="quarter" idx="1"/>
          </p:nvPr>
        </p:nvSpPr>
        <p:spPr/>
        <p:txBody>
          <a:bodyPr>
            <a:normAutofit fontScale="85000" lnSpcReduction="10000"/>
          </a:bodyPr>
          <a:lstStyle/>
          <a:p>
            <a:r>
              <a:rPr lang="bg-BG" dirty="0" smtClean="0"/>
              <a:t>Пациентите имат както права, така и отговорности. За отговорностите казахме, няколко думи за правата – всеки пациент има </a:t>
            </a:r>
            <a:r>
              <a:rPr lang="bg-BG" dirty="0" smtClean="0">
                <a:solidFill>
                  <a:srgbClr val="FF0000"/>
                </a:solidFill>
              </a:rPr>
              <a:t>право на информация</a:t>
            </a:r>
            <a:r>
              <a:rPr lang="bg-BG" dirty="0" smtClean="0"/>
              <a:t>, разбираема и поднесена на достъпен език. Подписването на декларации за информирано съгласие не е проста формалност, а важна стъпка в болничните процеси и трябва да бъде обяснено какво се подписва. </a:t>
            </a:r>
            <a:r>
              <a:rPr lang="bg-BG" dirty="0" smtClean="0">
                <a:solidFill>
                  <a:srgbClr val="FF0000"/>
                </a:solidFill>
              </a:rPr>
              <a:t>Правото на дискретност и конфиденциалност </a:t>
            </a:r>
            <a:r>
              <a:rPr lang="bg-BG" dirty="0" smtClean="0"/>
              <a:t>също трябва да се спазва, както и </a:t>
            </a:r>
            <a:r>
              <a:rPr lang="bg-BG" dirty="0" smtClean="0">
                <a:solidFill>
                  <a:srgbClr val="FF0000"/>
                </a:solidFill>
              </a:rPr>
              <a:t>правото на продължителност на лечението, </a:t>
            </a:r>
            <a:r>
              <a:rPr lang="bg-BG" dirty="0" smtClean="0"/>
              <a:t>колкото е необходимо.  </a:t>
            </a:r>
            <a:endParaRPr lang="en-US" dirty="0" smtClean="0"/>
          </a:p>
          <a:p>
            <a:r>
              <a:rPr lang="bg-BG" dirty="0" smtClean="0"/>
              <a:t>Всяка хоспитализация по клинична пътека има минимален болничен престой, който трябва да се спазва от пациента. По една клинична пътека пациентът може да бъде хоспитализиран само веднъж в месеца. Изключение правят клиничните пътеки, по които могат да се хоспитализират пациенти за спешни състояния. </a:t>
            </a: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Свиждане и взаимодействие със света извън болницата  </a:t>
            </a:r>
            <a:br>
              <a:rPr lang="en-US" dirty="0"/>
            </a:br>
            <a:endParaRPr lang="en-US" dirty="0"/>
          </a:p>
        </p:txBody>
      </p:sp>
      <p:sp>
        <p:nvSpPr>
          <p:cNvPr id="3" name="Content Placeholder 2"/>
          <p:cNvSpPr>
            <a:spLocks noGrp="1"/>
          </p:cNvSpPr>
          <p:nvPr>
            <p:ph sz="quarter" idx="1"/>
          </p:nvPr>
        </p:nvSpPr>
        <p:spPr/>
        <p:txBody>
          <a:bodyPr>
            <a:normAutofit fontScale="62500" lnSpcReduction="20000"/>
          </a:bodyPr>
          <a:lstStyle/>
          <a:p>
            <a:r>
              <a:rPr lang="bg-BG" dirty="0" smtClean="0"/>
              <a:t>Проблемите с тълпите роднини при приемане важи и при свижданията. Важно е да се обясни, че те не се правят по всяко време, а в определеният от болницата час, и че при епидемии, като тези от Ковид и грип, свиждания не се разрешават. Труден и по-строг е пропусквателният режим и в инфекциозните отделения, в реанимация, в неонатологията, в психиатричните клиники.   </a:t>
            </a:r>
            <a:endParaRPr lang="en-US" dirty="0" smtClean="0"/>
          </a:p>
          <a:p>
            <a:pPr lvl="1"/>
            <a:r>
              <a:rPr lang="bg-BG" sz="2400" b="1" dirty="0" smtClean="0"/>
              <a:t>Основни стъпки при изписване. Епикриза и продължаване на лечението</a:t>
            </a:r>
            <a:endParaRPr lang="en-US" sz="2400" dirty="0" smtClean="0"/>
          </a:p>
          <a:p>
            <a:r>
              <a:rPr lang="bg-BG" dirty="0" smtClean="0"/>
              <a:t>Добре е здравният медиатор да си създаде навика да иска информация за датата на изписване на пациентите, за които отговаря, за да ги предупреди и подготви за процеса по-отрано. Преди да се напусне болничното заведение пациентът трябва да се отчекира и да заплати потребителската си такса. Изискване на болничното заведение по НРД е да издава епикризи на пациентите в деня на изписването. Важно е да се обясни на колко прегледа има право пациентът в болницата, което напуска и в какъв времеви интервал. Всеки изписан пациент има право на два безплатни контролни прегледа в рамките на календарния месец. В епикризите трябва да са записани препоръки за продължаващото лечение, необходимостта от домашно лечение, необходимостта от оценка на трудоспособността. Важно е да се обясни каква терапия трябва да следва, има ли нужда от диспансеризация, при онкоболните – какво представлява онкокомитетът и какво следва, итн. </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bg-BG" dirty="0" smtClean="0"/>
            </a:br>
            <a:br>
              <a:rPr lang="bg-BG" dirty="0" smtClean="0"/>
            </a:br>
            <a:br>
              <a:rPr lang="en-US" dirty="0" smtClean="0"/>
            </a:br>
            <a:r>
              <a:rPr lang="bg-BG" dirty="0" smtClean="0"/>
              <a:t>Длъжностна характеристика на Здравния медиатор в болница</a:t>
            </a:r>
            <a:endParaRPr lang="en-US" dirty="0"/>
          </a:p>
        </p:txBody>
      </p:sp>
      <p:sp>
        <p:nvSpPr>
          <p:cNvPr id="3" name="Content Placeholder 2"/>
          <p:cNvSpPr>
            <a:spLocks noGrp="1"/>
          </p:cNvSpPr>
          <p:nvPr>
            <p:ph sz="quarter" idx="1"/>
          </p:nvPr>
        </p:nvSpPr>
        <p:spPr/>
        <p:txBody>
          <a:bodyPr>
            <a:normAutofit fontScale="92500" lnSpcReduction="10000"/>
          </a:bodyPr>
          <a:lstStyle/>
          <a:p>
            <a:r>
              <a:rPr lang="bg-BG" dirty="0" smtClean="0"/>
              <a:t>Образование - Средно </a:t>
            </a:r>
            <a:r>
              <a:rPr lang="bg-BG" dirty="0" smtClean="0"/>
              <a:t>образование</a:t>
            </a:r>
            <a:endParaRPr lang="en-US" dirty="0" smtClean="0"/>
          </a:p>
          <a:p>
            <a:r>
              <a:rPr lang="bg-BG" dirty="0" smtClean="0"/>
              <a:t>Квалификация - Завършен </a:t>
            </a:r>
            <a:r>
              <a:rPr lang="bg-BG" dirty="0" smtClean="0"/>
              <a:t>специализиран курс за здравен медиатор, одобрен от МЗ или диплома (сертификат) от Медицински колеж, завършен обучителен модул „Здравен медиатор в болнично заведение“</a:t>
            </a:r>
            <a:endParaRPr lang="en-US" dirty="0" smtClean="0"/>
          </a:p>
          <a:p>
            <a:r>
              <a:rPr lang="bg-BG" dirty="0" smtClean="0"/>
              <a:t>Езикова </a:t>
            </a:r>
            <a:r>
              <a:rPr lang="bg-BG" dirty="0" smtClean="0"/>
              <a:t>подготовка - Владеенето </a:t>
            </a:r>
            <a:r>
              <a:rPr lang="bg-BG" dirty="0" smtClean="0"/>
              <a:t>на ромски/турски език е препоръчително</a:t>
            </a:r>
            <a:endParaRPr lang="en-US" dirty="0" smtClean="0"/>
          </a:p>
          <a:p>
            <a:r>
              <a:rPr lang="bg-BG" dirty="0" smtClean="0"/>
              <a:t>Допълнителни изисквания</a:t>
            </a:r>
            <a:endParaRPr lang="en-US" dirty="0" smtClean="0"/>
          </a:p>
          <a:p>
            <a:pPr lvl="1"/>
            <a:r>
              <a:rPr lang="bg-BG" dirty="0" smtClean="0"/>
              <a:t>Познаване </a:t>
            </a:r>
            <a:r>
              <a:rPr lang="bg-BG" dirty="0" smtClean="0"/>
              <a:t>на здравното, социалното законодателство и на съответните политики на Р.България</a:t>
            </a:r>
            <a:endParaRPr lang="en-US" dirty="0" smtClean="0"/>
          </a:p>
          <a:p>
            <a:r>
              <a:rPr lang="bg-BG" dirty="0" smtClean="0"/>
              <a:t>Характеристика на изпълняваната длъжност</a:t>
            </a:r>
            <a:endParaRPr lang="en-US" dirty="0" smtClean="0"/>
          </a:p>
          <a:p>
            <a:pPr lvl="1"/>
            <a:r>
              <a:rPr lang="bg-BG" dirty="0" smtClean="0"/>
              <a:t>Посредничи в процеса и съдейства за предоставянето на здравни услуги при престой в болнични заведения на представители на уязвими малцинствени общности</a:t>
            </a: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467600" cy="980728"/>
          </a:xfrm>
        </p:spPr>
        <p:txBody>
          <a:bodyPr/>
          <a:lstStyle/>
          <a:p>
            <a:r>
              <a:rPr lang="bg-BG" dirty="0" smtClean="0"/>
              <a:t>Основни задължения</a:t>
            </a:r>
            <a:endParaRPr lang="en-US" dirty="0"/>
          </a:p>
        </p:txBody>
      </p:sp>
      <p:sp>
        <p:nvSpPr>
          <p:cNvPr id="3" name="Content Placeholder 2"/>
          <p:cNvSpPr>
            <a:spLocks noGrp="1"/>
          </p:cNvSpPr>
          <p:nvPr>
            <p:ph sz="quarter" idx="1"/>
          </p:nvPr>
        </p:nvSpPr>
        <p:spPr>
          <a:xfrm>
            <a:off x="457200" y="1052736"/>
            <a:ext cx="7467600" cy="5421216"/>
          </a:xfrm>
        </p:spPr>
        <p:txBody>
          <a:bodyPr>
            <a:noAutofit/>
          </a:bodyPr>
          <a:lstStyle/>
          <a:p>
            <a:pPr lvl="0"/>
            <a:r>
              <a:rPr lang="bg-BG" sz="1600" dirty="0" smtClean="0"/>
              <a:t>Разясняване на процедурите и подпомагане на постъпването и изписването от болница.</a:t>
            </a:r>
            <a:endParaRPr lang="en-US" sz="1600" dirty="0" smtClean="0"/>
          </a:p>
          <a:p>
            <a:pPr lvl="0"/>
            <a:r>
              <a:rPr lang="bg-BG" sz="1600" dirty="0" smtClean="0"/>
              <a:t>Ръководствата на болниците, в които се пилотира работата на здравните медиатори, познават добре критичните точки в своите структури и поставят здравните медиатори на местата, където могат да се предотвратят най-често срещаните проблеми с пациенти от ромски произход и/или от други уязвими групи. Това основно са педиатрични и АГ отделения, но според местните нужди работата може да се концентрира в други отделения.</a:t>
            </a:r>
            <a:endParaRPr lang="en-US" sz="1600" dirty="0" smtClean="0"/>
          </a:p>
          <a:p>
            <a:pPr lvl="0"/>
            <a:r>
              <a:rPr lang="bg-BG" sz="1600" dirty="0" smtClean="0"/>
              <a:t>Съдействие на пациентите за попълване на документация при необходимост.</a:t>
            </a:r>
            <a:endParaRPr lang="en-US" sz="1600" dirty="0" smtClean="0"/>
          </a:p>
          <a:p>
            <a:pPr lvl="0"/>
            <a:r>
              <a:rPr lang="bg-BG" sz="1600" dirty="0" smtClean="0"/>
              <a:t>Разясняване на правилата за спазване на вътрешния ред на болницата, на това как функционира тя и на специфичните изисквания за всяко отделение. </a:t>
            </a:r>
            <a:endParaRPr lang="en-US" sz="1600" dirty="0" smtClean="0"/>
          </a:p>
          <a:p>
            <a:pPr lvl="0"/>
            <a:r>
              <a:rPr lang="bg-BG" sz="1600" dirty="0" smtClean="0"/>
              <a:t>Инструктаж на пациентите и беседи на достъпен език за важността от спазване на вътрешните правила, правилата за хигиена и препоръките за хранене като част от лечението, спазване на минималния болничен престой.</a:t>
            </a:r>
            <a:endParaRPr lang="en-US" sz="1600" dirty="0" smtClean="0"/>
          </a:p>
          <a:p>
            <a:pPr lvl="0"/>
            <a:r>
              <a:rPr lang="bg-BG" sz="1600" dirty="0" smtClean="0"/>
              <a:t>Издирване на избягали/напуснали отделението майки и други пациенти и убеждаване да се върнат в болницата за завършване на лечение и оформяне на документи</a:t>
            </a:r>
            <a:r>
              <a:rPr lang="bg-BG" sz="1600" dirty="0" smtClean="0"/>
              <a:t>.</a:t>
            </a:r>
            <a:endParaRPr lang="en-US" sz="16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Сновни задължения</a:t>
            </a:r>
            <a:endParaRPr lang="en-US" dirty="0"/>
          </a:p>
        </p:txBody>
      </p:sp>
      <p:sp>
        <p:nvSpPr>
          <p:cNvPr id="3" name="Content Placeholder 2"/>
          <p:cNvSpPr>
            <a:spLocks noGrp="1"/>
          </p:cNvSpPr>
          <p:nvPr>
            <p:ph sz="quarter" idx="1"/>
          </p:nvPr>
        </p:nvSpPr>
        <p:spPr/>
        <p:txBody>
          <a:bodyPr>
            <a:normAutofit fontScale="70000" lnSpcReduction="20000"/>
          </a:bodyPr>
          <a:lstStyle/>
          <a:p>
            <a:pPr lvl="0"/>
            <a:r>
              <a:rPr lang="bg-BG" dirty="0" smtClean="0"/>
              <a:t>Осъществяване на контакт на достъпен език с разширеното семейство на пациентите и повишаване на информираността им относно режима на свиждане, заболяването на пациентите с фокус върху децата, разясняване начина на лечение в болницата и в домашни условия.</a:t>
            </a:r>
            <a:endParaRPr lang="en-US" dirty="0" smtClean="0"/>
          </a:p>
          <a:p>
            <a:pPr lvl="0"/>
            <a:r>
              <a:rPr lang="bg-BG" dirty="0" smtClean="0"/>
              <a:t>Разясняване на правилата за дезинфекция, асептика и антисептика и специфичния режим на болничен престой и свиждане.</a:t>
            </a:r>
            <a:endParaRPr lang="en-US" dirty="0" smtClean="0"/>
          </a:p>
          <a:p>
            <a:pPr lvl="0"/>
            <a:r>
              <a:rPr lang="bg-BG" dirty="0" smtClean="0"/>
              <a:t>Здравните медиатори общуват най-често с майките на деца, които се лекуват в болниците, но също са и връзка с цялото семейство и близки роднини, на които предоставят подробна информация.</a:t>
            </a:r>
            <a:endParaRPr lang="en-US" dirty="0" smtClean="0"/>
          </a:p>
          <a:p>
            <a:pPr lvl="0"/>
            <a:r>
              <a:rPr lang="bg-BG" dirty="0" smtClean="0"/>
              <a:t>Предотвратяване на конфликтни ситуации между медицинския персонал и пациентите.</a:t>
            </a:r>
            <a:endParaRPr lang="en-US" dirty="0" smtClean="0"/>
          </a:p>
          <a:p>
            <a:pPr lvl="0"/>
            <a:r>
              <a:rPr lang="bg-BG" dirty="0" smtClean="0"/>
              <a:t>Комуникация с пациенти от ромската общност и/или с пациенти от други уязвими групи, с които медицинският персонал среща затруднения, включително и поради слабо владеене на български, поради неразбиране на терминология и др.</a:t>
            </a:r>
            <a:endParaRPr lang="en-US" dirty="0" smtClean="0"/>
          </a:p>
          <a:p>
            <a:pPr lvl="0"/>
            <a:r>
              <a:rPr lang="bg-BG" dirty="0" smtClean="0"/>
              <a:t>Застъпничество за правата на пациентите от уязвими групи, ако възникне нужда.</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Допълнителни задължения</a:t>
            </a:r>
            <a:endParaRPr lang="en-US" dirty="0"/>
          </a:p>
        </p:txBody>
      </p:sp>
      <p:sp>
        <p:nvSpPr>
          <p:cNvPr id="3" name="Content Placeholder 2"/>
          <p:cNvSpPr>
            <a:spLocks noGrp="1"/>
          </p:cNvSpPr>
          <p:nvPr>
            <p:ph sz="quarter" idx="1"/>
          </p:nvPr>
        </p:nvSpPr>
        <p:spPr/>
        <p:txBody>
          <a:bodyPr>
            <a:normAutofit fontScale="62500" lnSpcReduction="20000"/>
          </a:bodyPr>
          <a:lstStyle/>
          <a:p>
            <a:pPr lvl="0"/>
            <a:r>
              <a:rPr lang="bg-BG" dirty="0" smtClean="0"/>
              <a:t>Във всички отделения: здравните медиатори на работа в болници извършват и специфични дейности, които не са характерни за медицинския персонал, но са твърде необходими, за да се преодолеят съществуващите проблеми около здравната култура на пациентите от уязвими общности, които рефлектират върху комуникацията им с персонала на болницата, като повишаване на здравната информираност и здравната грамотност.</a:t>
            </a:r>
            <a:endParaRPr lang="en-US" dirty="0" smtClean="0"/>
          </a:p>
          <a:p>
            <a:pPr lvl="0"/>
            <a:r>
              <a:rPr lang="bg-BG" dirty="0" smtClean="0"/>
              <a:t>В АГ отделенията: разясняване на ползите от редовни профилактични АГ прегледи, информиране за възможностите, които се предоставят от Наредбата N 26 за бременни здравнонеосигурени жени.</a:t>
            </a:r>
            <a:endParaRPr lang="en-US" dirty="0" smtClean="0"/>
          </a:p>
          <a:p>
            <a:pPr lvl="0"/>
            <a:r>
              <a:rPr lang="bg-BG" dirty="0" smtClean="0"/>
              <a:t>В АГ отделенията: предоставяне на информация за ползите от контрацепция и видове контрацепция, съдействие за поставяне на спирали на рискови здравнонеосигурени жени.</a:t>
            </a:r>
            <a:endParaRPr lang="en-US" dirty="0" smtClean="0"/>
          </a:p>
          <a:p>
            <a:pPr lvl="0"/>
            <a:r>
              <a:rPr lang="bg-BG" dirty="0" smtClean="0"/>
              <a:t>В АГ и педиатричните отделения: разясняване и информиране за вредите от детските бременности и раждания.</a:t>
            </a:r>
            <a:endParaRPr lang="en-US" dirty="0" smtClean="0"/>
          </a:p>
          <a:p>
            <a:pPr lvl="0"/>
            <a:r>
              <a:rPr lang="bg-BG" dirty="0" smtClean="0"/>
              <a:t>В педиатрични отделения: разясняване значението на ранното детско развитие, кърмене, адекватно хранене и грижи за развитието на децата.</a:t>
            </a:r>
            <a:endParaRPr lang="en-US" dirty="0" smtClean="0"/>
          </a:p>
          <a:p>
            <a:r>
              <a:rPr lang="bg-BG" dirty="0" smtClean="0"/>
              <a:t>В инфекциозни отделения: разясняване на пътищата на проникване на инфекциите в организма и начините за превенция след изписване.</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bg-BG" sz="2400" b="1" dirty="0"/>
              <a:t>Къде работят ЗМ  </a:t>
            </a:r>
            <a:br>
              <a:rPr lang="en-US" sz="2400" dirty="0"/>
            </a:br>
            <a:endParaRPr lang="en-US" sz="2400" dirty="0"/>
          </a:p>
        </p:txBody>
      </p:sp>
      <p:sp>
        <p:nvSpPr>
          <p:cNvPr id="3" name="Content Placeholder 2"/>
          <p:cNvSpPr>
            <a:spLocks noGrp="1"/>
          </p:cNvSpPr>
          <p:nvPr>
            <p:ph sz="quarter" idx="1"/>
          </p:nvPr>
        </p:nvSpPr>
        <p:spPr/>
        <p:txBody>
          <a:bodyPr>
            <a:normAutofit fontScale="70000" lnSpcReduction="20000"/>
          </a:bodyPr>
          <a:lstStyle/>
          <a:p>
            <a:pPr lvl="0"/>
            <a:r>
              <a:rPr lang="bg-BG" b="1" dirty="0" smtClean="0"/>
              <a:t>В общината</a:t>
            </a:r>
            <a:r>
              <a:rPr lang="bg-BG" dirty="0" smtClean="0"/>
              <a:t> – най-логичното и най-често като практика. ЗМ имат своя стая или делят работен кабинет с други служители, като ясно е указано в кои часове могат да бъдат намерени в общината и кога са на терен. От особена важност е медиаторите да имат компютър, телефон и интернет, за да могат да събират и обобщават данни и да се отчитат, както и за да поддържат връзка с институциите и целевата група. </a:t>
            </a:r>
            <a:endParaRPr lang="en-US" dirty="0" smtClean="0"/>
          </a:p>
          <a:p>
            <a:pPr lvl="0"/>
            <a:r>
              <a:rPr lang="bg-BG" b="1" dirty="0" smtClean="0"/>
              <a:t>В офиси на  НПО</a:t>
            </a:r>
            <a:r>
              <a:rPr lang="bg-BG" dirty="0" smtClean="0"/>
              <a:t> – ако в населеното място, където работи здравният медиатор има активно работеща на терен неправителствена организация (НПО), което си партнира с общината, е възможно работното място на ЗМ да бъде във въпросното НПО. Много е важно обаче ЗМ да не загубят професионалния си облик и да бъдат разпознаваеми като медиатори, а не просто част от неправителствената организация, в която се намира работното им място.  </a:t>
            </a:r>
            <a:endParaRPr lang="en-US" dirty="0" smtClean="0"/>
          </a:p>
          <a:p>
            <a:pPr lvl="0"/>
            <a:r>
              <a:rPr lang="bg-BG" b="1" dirty="0" smtClean="0"/>
              <a:t>В учебни заведения и други образователни институции – детски градини, училища, читалища</a:t>
            </a:r>
            <a:r>
              <a:rPr lang="bg-BG" dirty="0" smtClean="0"/>
              <a:t> – това не означава, че се преплитат функциите на здравните и образователните медиатори. Случва се поради наличието на свободна работна площ и близостта до квартала, в който живее общността. </a:t>
            </a:r>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Права </a:t>
            </a:r>
            <a:r>
              <a:rPr lang="bg-BG" dirty="0" smtClean="0"/>
              <a:t>на </a:t>
            </a:r>
            <a:r>
              <a:rPr lang="bg-BG" dirty="0" smtClean="0"/>
              <a:t>здравния медиатор</a:t>
            </a:r>
            <a:endParaRPr lang="en-US" dirty="0"/>
          </a:p>
        </p:txBody>
      </p:sp>
      <p:sp>
        <p:nvSpPr>
          <p:cNvPr id="3" name="Content Placeholder 2"/>
          <p:cNvSpPr>
            <a:spLocks noGrp="1"/>
          </p:cNvSpPr>
          <p:nvPr>
            <p:ph sz="quarter" idx="1"/>
          </p:nvPr>
        </p:nvSpPr>
        <p:spPr/>
        <p:txBody>
          <a:bodyPr>
            <a:normAutofit fontScale="85000" lnSpcReduction="10000"/>
          </a:bodyPr>
          <a:lstStyle/>
          <a:p>
            <a:pPr lvl="0"/>
            <a:r>
              <a:rPr lang="bg-BG" dirty="0" smtClean="0"/>
              <a:t>Да е инструктиран относно Закона за здравословни и безопасни условия на труд, както и относно наредбите по прилагането му съобразно длъжността.</a:t>
            </a:r>
            <a:endParaRPr lang="en-US" dirty="0" smtClean="0"/>
          </a:p>
          <a:p>
            <a:pPr lvl="0"/>
            <a:r>
              <a:rPr lang="bg-BG" dirty="0" smtClean="0"/>
              <a:t>Да получава своевременно необходимите указания от прекия си ръководител за изпълнение на възложената работа.</a:t>
            </a:r>
            <a:endParaRPr lang="en-US" dirty="0" smtClean="0"/>
          </a:p>
          <a:p>
            <a:pPr lvl="0"/>
            <a:r>
              <a:rPr lang="bg-BG" dirty="0" smtClean="0"/>
              <a:t>Да му бъде предоставено работно място, отговарящо на санитарно-хигиенните изисквания, работно оборудване (компютър, телефон, интернет връзка), както и достъп до цялата информация, необходима за изпълнение на служебните му задължения.</a:t>
            </a:r>
            <a:endParaRPr lang="en-US" dirty="0" smtClean="0"/>
          </a:p>
          <a:p>
            <a:r>
              <a:rPr lang="bg-BG" dirty="0" smtClean="0"/>
              <a:t>Да бъде включван в екипните срещи на медицинския персонал, както и във визитациите на пациентите (по преценка на ръководителя на екипа).</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Професионално развитие</a:t>
            </a:r>
            <a:endParaRPr lang="en-US" dirty="0"/>
          </a:p>
        </p:txBody>
      </p:sp>
      <p:sp>
        <p:nvSpPr>
          <p:cNvPr id="3" name="Content Placeholder 2"/>
          <p:cNvSpPr>
            <a:spLocks noGrp="1"/>
          </p:cNvSpPr>
          <p:nvPr>
            <p:ph sz="quarter" idx="1"/>
          </p:nvPr>
        </p:nvSpPr>
        <p:spPr/>
        <p:txBody>
          <a:bodyPr>
            <a:normAutofit lnSpcReduction="10000"/>
          </a:bodyPr>
          <a:lstStyle/>
          <a:p>
            <a:pPr lvl="0"/>
            <a:r>
              <a:rPr lang="bg-BG" dirty="0" smtClean="0"/>
              <a:t>Участва в надграждащи обучения за повишаване на квалификацията.</a:t>
            </a:r>
            <a:endParaRPr lang="en-US" dirty="0" smtClean="0"/>
          </a:p>
          <a:p>
            <a:pPr lvl="0"/>
            <a:r>
              <a:rPr lang="bg-BG" dirty="0" smtClean="0"/>
              <a:t>Има интензивна комуникация с членовете на НМЗМ за споделяне на опит, мониторинг и супервизия.</a:t>
            </a:r>
            <a:endParaRPr lang="en-US" dirty="0" smtClean="0"/>
          </a:p>
          <a:p>
            <a:pPr lvl="0"/>
            <a:r>
              <a:rPr lang="bg-BG" dirty="0" smtClean="0"/>
              <a:t>Осъществява връзка със здравните медиатори, работещи на терен като част от общинските екипи.</a:t>
            </a:r>
            <a:endParaRPr lang="en-US" dirty="0" smtClean="0"/>
          </a:p>
          <a:p>
            <a:r>
              <a:rPr lang="bg-BG" dirty="0" smtClean="0"/>
              <a:t>Ако работи на непълен работен ден - съвместява работата като здравен медиатор на терен с тази на здравен медиатор в болнично заведение, като обогатява и допълва работата в двете работни среди.</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Критерии за оценка на изпълнението на работата</a:t>
            </a:r>
            <a:endParaRPr lang="en-US" dirty="0"/>
          </a:p>
        </p:txBody>
      </p:sp>
      <p:sp>
        <p:nvSpPr>
          <p:cNvPr id="3" name="Content Placeholder 2"/>
          <p:cNvSpPr>
            <a:spLocks noGrp="1"/>
          </p:cNvSpPr>
          <p:nvPr>
            <p:ph sz="quarter" idx="1"/>
          </p:nvPr>
        </p:nvSpPr>
        <p:spPr/>
        <p:txBody>
          <a:bodyPr/>
          <a:lstStyle/>
          <a:p>
            <a:r>
              <a:rPr lang="bg-BG" dirty="0" smtClean="0"/>
              <a:t>Спазва трудовата дисциплина.</a:t>
            </a:r>
            <a:endParaRPr lang="en-US" dirty="0" smtClean="0"/>
          </a:p>
          <a:p>
            <a:r>
              <a:rPr lang="bg-BG" dirty="0" smtClean="0"/>
              <a:t>Изпълнява указанията и задачите възложени му от прекия ръководител качествено, навреме и професионално.</a:t>
            </a:r>
            <a:endParaRPr lang="en-US" dirty="0" smtClean="0"/>
          </a:p>
          <a:p>
            <a:r>
              <a:rPr lang="bg-BG" dirty="0" smtClean="0"/>
              <a:t>Покрива изискванията на НМЗМ за вътрешен мониторинг и оценка. </a:t>
            </a:r>
            <a:endParaRPr lang="en-US" dirty="0" smtClean="0"/>
          </a:p>
          <a:p>
            <a:r>
              <a:rPr lang="bg-BG" dirty="0" smtClean="0"/>
              <a:t>Подготвя и предава ежемесечни отчети за работата си на прекия си ръководител и на НМЗМ по предварително разработена и одобрена отчетна форма</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В болнична среда</a:t>
            </a:r>
            <a:endParaRPr lang="en-US" dirty="0"/>
          </a:p>
        </p:txBody>
      </p:sp>
      <p:sp>
        <p:nvSpPr>
          <p:cNvPr id="3" name="Content Placeholder 2"/>
          <p:cNvSpPr>
            <a:spLocks noGrp="1"/>
          </p:cNvSpPr>
          <p:nvPr>
            <p:ph sz="quarter" idx="1"/>
          </p:nvPr>
        </p:nvSpPr>
        <p:spPr/>
        <p:txBody>
          <a:bodyPr>
            <a:normAutofit fontScale="62500" lnSpcReduction="20000"/>
          </a:bodyPr>
          <a:lstStyle/>
          <a:p>
            <a:pPr lvl="1"/>
            <a:r>
              <a:rPr lang="bg-BG" sz="2400" b="1" dirty="0" smtClean="0"/>
              <a:t>В педиатрията</a:t>
            </a:r>
            <a:endParaRPr lang="en-US" sz="2400" dirty="0" smtClean="0"/>
          </a:p>
          <a:p>
            <a:r>
              <a:rPr lang="bg-BG" dirty="0" smtClean="0"/>
              <a:t>Педиатричните отделения са едни от безспорните шампиони по нужда от здравен медиатор. Вече споменатите „ромски“ стаи, които съществуват в редица болници, са сегрегационна практика. В наблюдаваните казуси те често са без хладилник и без завеси, което е сериозен проблем особено за малките пациенти. Същевременно е добре да се комуникира посланието, че личната хигиена и добрите хигиенни навици са важна предпоставка за по-добро отношение от страна на персонала. Моментът в болницата е много подходящ за повишаване на здравната грамотност и здравните знания на придружаващите майки – добре е да се говори за хигиена, ранно детско развитие, правилно хранене, двигателен режим, превенция. Може медиаторът да покаже правилно някои практики, които после жената да пренесе у дома си.  </a:t>
            </a:r>
            <a:endParaRPr lang="en-US" dirty="0" smtClean="0"/>
          </a:p>
          <a:p>
            <a:pPr lvl="1"/>
            <a:r>
              <a:rPr lang="bg-BG" sz="2400" b="1" dirty="0" smtClean="0"/>
              <a:t>В гинекологията. При раждане</a:t>
            </a:r>
            <a:endParaRPr lang="en-US" sz="2400" dirty="0" smtClean="0"/>
          </a:p>
          <a:p>
            <a:r>
              <a:rPr lang="bg-BG" dirty="0" smtClean="0"/>
              <a:t>Много важно място по подобни причини като в педиатричното отделение. Тук фокусът на работа е основно към малките, непълнолетни майки. Техники на кърмене, важност на кърменето и на ранното детско развитие, начини за предпазване от нежелана бременност, възможност за поставяне на спирала 3 месеца след естествено раждане и 6 месеца след цезарово сечение, захранване на бебето, грижи за здравето на родилката, детска консултация, избор на ОПЛ на детето, проверка за фимоза при момченцата, гимнастика и закаляване на бебето, превенция на прегряване, разговор за отхвърляне на старите традиции като осоляване на бебетата - много полезна здравна информация може да бъде дадена, а майките да са по-подготвени за това, което ги очаква навън.     </a:t>
            </a:r>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В болнична среда</a:t>
            </a:r>
            <a:endParaRPr lang="en-US" dirty="0"/>
          </a:p>
        </p:txBody>
      </p:sp>
      <p:sp>
        <p:nvSpPr>
          <p:cNvPr id="3" name="Content Placeholder 2"/>
          <p:cNvSpPr>
            <a:spLocks noGrp="1"/>
          </p:cNvSpPr>
          <p:nvPr>
            <p:ph sz="quarter" idx="1"/>
          </p:nvPr>
        </p:nvSpPr>
        <p:spPr/>
        <p:txBody>
          <a:bodyPr>
            <a:normAutofit fontScale="62500" lnSpcReduction="20000"/>
          </a:bodyPr>
          <a:lstStyle/>
          <a:p>
            <a:pPr lvl="1"/>
            <a:r>
              <a:rPr lang="bg-BG" sz="2400" b="1" dirty="0" smtClean="0"/>
              <a:t>Вътрешни болести. В психиатрията. Инфекциозни болести. Други клиники и подразделения</a:t>
            </a:r>
            <a:endParaRPr lang="en-US" sz="2400" dirty="0" smtClean="0"/>
          </a:p>
          <a:p>
            <a:r>
              <a:rPr lang="bg-BG" dirty="0" smtClean="0"/>
              <a:t>Както споменахме, ритъмът и пациентския поток на всяка болница е индивидуален и може да се окаже, че ЗМ са по-полезни на друго място  - в клиниката за инфекциозни болести, във фтизиатрични отделения и клиники, във вътрешното отделение, в ортопедията, в приемно отделение, медиаторът и болничният екип изобщо трябва да са гъвкави и да преструктурират плановете си. А здравната култура на ЗМ в болница трябва да е изключително висока, за да могат да подават адекватна здравна информация и в областта на социалнозначимите заболявания, и на инфекциозните, и на онкологичните, сърдечно-съдовите и неврологичните. Важно е медиаторът да подпомогне инструктирането на пациента и неговите близки за задължителното изолиране на туберкулозно болните в активна фаза на заболяването през първия месец от лечението. Възможно е, според изискването на болничната среда, де е необходима намесата на здравен медиатор и в психиатричните клиники, където връзката с близките на пациента е от особена важност за продължаване на лечението и режима след болничния престой, тъй като често психиатричните пациенти самоволно прекратяват терапията си след болничния престой, ако няма подкрепяща среда, подпомагаща приема на медикаменти.    </a:t>
            </a:r>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Отчетност и мониторинг</a:t>
            </a:r>
            <a:endParaRPr lang="en-US" dirty="0"/>
          </a:p>
        </p:txBody>
      </p:sp>
      <p:sp>
        <p:nvSpPr>
          <p:cNvPr id="3" name="Content Placeholder 2"/>
          <p:cNvSpPr>
            <a:spLocks noGrp="1"/>
          </p:cNvSpPr>
          <p:nvPr>
            <p:ph sz="quarter" idx="1"/>
          </p:nvPr>
        </p:nvSpPr>
        <p:spPr/>
        <p:txBody>
          <a:bodyPr>
            <a:normAutofit fontScale="62500" lnSpcReduction="20000"/>
          </a:bodyPr>
          <a:lstStyle/>
          <a:p>
            <a:pPr lvl="1"/>
            <a:r>
              <a:rPr lang="bg-BG" sz="2400" b="1" dirty="0" smtClean="0"/>
              <a:t>Отчетност на работата. Отчетна форма.</a:t>
            </a:r>
            <a:endParaRPr lang="en-US" sz="2400" dirty="0" smtClean="0"/>
          </a:p>
          <a:p>
            <a:r>
              <a:rPr lang="bg-BG" dirty="0" smtClean="0"/>
              <a:t>Както здравните медиатори в общините имат утвърдена форма за месечен отчет, така и ЗА здравните медиатори в болница се разработва специална форма, която да отговаря адекватно на типа заетост която имат, и да е удобна за анализ и обобщение. ЗМ в болница, според длъжностната си характеристика, се отчитат на месечна база както на прекия си ръководител, така и на отговорника за ЗМ в болница, който подобно на областните отговорници на теренните медиатори събира месечните отчети и е връзката на болничните медиатори с Управителния Съвет  на НМЗМ. Отчетите се пращат по електронна поща. </a:t>
            </a:r>
            <a:endParaRPr lang="en-US" dirty="0" smtClean="0"/>
          </a:p>
          <a:p>
            <a:pPr lvl="1"/>
            <a:r>
              <a:rPr lang="bg-BG" sz="2400" b="1" dirty="0" smtClean="0"/>
              <a:t>Мониторинг, оценка и подкрепяща супервизия</a:t>
            </a:r>
            <a:endParaRPr lang="en-US" sz="2400" dirty="0" smtClean="0"/>
          </a:p>
          <a:p>
            <a:r>
              <a:rPr lang="bg-BG" dirty="0" smtClean="0"/>
              <a:t>Здравните медиатори, работещи в болница, освен през модула за работа в болница, преминават и през основния курс за ЗМ и след успешно положен изпит във ФОЗ на МУ, получават сертификат и правото да упражняват професията си. Теренните здравни медиатори на свой ред също ще преминават през модула за ЗМ в болница, който ще се интегрира като  неразделна част от програмата на основния курс за ЗМ. Експертния екип на НМЗМ поема в  процеса на вътрешен мониторинг и оценка по принципите на подкрепящата супервизия, докато на базата на натрупан опит, практика и казуси се подготвят медиатори за обменни посещения и подпомагане. Обратна връзка ще се  търси както от ЗМ, така и от болничното ръководство, от преките ръководители на ЗМ, здравни специалисти и пациенти, за да може програмата да се оптимизира в движение на базата на добри практики и теренни предизвикателства.     </a:t>
            </a: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b="1" dirty="0" smtClean="0"/>
              <a:t>Бъдещо разширяване на обхвата на професията на ЗМ   </a:t>
            </a:r>
            <a:br>
              <a:rPr lang="en-US" dirty="0" smtClean="0"/>
            </a:br>
            <a:endParaRPr lang="en-US" dirty="0"/>
          </a:p>
        </p:txBody>
      </p:sp>
      <p:sp>
        <p:nvSpPr>
          <p:cNvPr id="3" name="Content Placeholder 2"/>
          <p:cNvSpPr>
            <a:spLocks noGrp="1"/>
          </p:cNvSpPr>
          <p:nvPr>
            <p:ph sz="quarter" idx="1"/>
          </p:nvPr>
        </p:nvSpPr>
        <p:spPr/>
        <p:txBody>
          <a:bodyPr/>
          <a:lstStyle/>
          <a:p>
            <a:r>
              <a:rPr lang="bg-BG" dirty="0" smtClean="0"/>
              <a:t>Засега плановете на НМЗМ при успешен старт да се разшири обхвата на програмата на ЗМ в болница.  </a:t>
            </a:r>
            <a:r>
              <a:rPr lang="bg-BG" dirty="0" smtClean="0"/>
              <a:t> </a:t>
            </a:r>
            <a:endParaRPr lang="bg-BG" dirty="0" smtClean="0"/>
          </a:p>
          <a:p>
            <a:pPr lvl="1"/>
            <a:r>
              <a:rPr lang="bg-BG" dirty="0" smtClean="0"/>
              <a:t>ЗМ</a:t>
            </a:r>
            <a:r>
              <a:rPr lang="bg-BG" dirty="0" smtClean="0"/>
              <a:t>, работещи на терен, </a:t>
            </a:r>
            <a:r>
              <a:rPr lang="bg-BG" dirty="0" smtClean="0"/>
              <a:t>да </a:t>
            </a:r>
            <a:r>
              <a:rPr lang="bg-BG" dirty="0" smtClean="0"/>
              <a:t>разделят работния си ден между терена и болницата. </a:t>
            </a:r>
            <a:endParaRPr lang="bg-BG" dirty="0" smtClean="0"/>
          </a:p>
          <a:p>
            <a:pPr lvl="1"/>
            <a:r>
              <a:rPr lang="bg-BG" dirty="0" smtClean="0"/>
              <a:t>ЗМ </a:t>
            </a:r>
            <a:r>
              <a:rPr lang="bg-BG" dirty="0" smtClean="0"/>
              <a:t>работещи на пълен работен ден в болница, а по-късно </a:t>
            </a:r>
            <a:endParaRPr lang="bg-BG" dirty="0" smtClean="0"/>
          </a:p>
          <a:p>
            <a:pPr lvl="1"/>
            <a:r>
              <a:rPr lang="bg-BG" dirty="0" smtClean="0"/>
              <a:t>ЗМ </a:t>
            </a:r>
            <a:r>
              <a:rPr lang="bg-BG" dirty="0" smtClean="0"/>
              <a:t>в спешна </a:t>
            </a:r>
            <a:r>
              <a:rPr lang="bg-BG" dirty="0" smtClean="0"/>
              <a:t>помощ</a:t>
            </a:r>
            <a:endParaRPr lang="bg-BG" dirty="0" smtClean="0"/>
          </a:p>
          <a:p>
            <a:pPr lvl="1"/>
            <a:r>
              <a:rPr lang="bg-BG" dirty="0" smtClean="0"/>
              <a:t>дежурящи </a:t>
            </a:r>
            <a:r>
              <a:rPr lang="bg-BG" dirty="0" smtClean="0"/>
              <a:t>ЗМ „на повикване“ там, където работата изисква дежурства и 24 часов </a:t>
            </a:r>
            <a:r>
              <a:rPr lang="bg-BG" dirty="0" smtClean="0"/>
              <a:t>график</a:t>
            </a:r>
            <a:endParaRPr lang="bg-BG" dirty="0" smtClean="0"/>
          </a:p>
          <a:p>
            <a:pPr lvl="1"/>
            <a:r>
              <a:rPr lang="bg-BG" dirty="0" smtClean="0">
                <a:solidFill>
                  <a:srgbClr val="FF0000"/>
                </a:solidFill>
              </a:rPr>
              <a:t>И още къде? Да помислим заедно</a:t>
            </a:r>
            <a:endParaRPr lang="en-US"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b="1" dirty="0" smtClean="0"/>
              <a:t>ЗАЩО Е ВАЖНО ДА ТЪРСИМ ПОМОЩ ОТ ЛЕКАРИТЕ И ДРУГИТЕ ЗДРАВНИ СПЕЦИАЛИСТИ</a:t>
            </a:r>
            <a:endParaRPr lang="en-US" dirty="0"/>
          </a:p>
        </p:txBody>
      </p:sp>
      <p:sp>
        <p:nvSpPr>
          <p:cNvPr id="3" name="Content Placeholder 2"/>
          <p:cNvSpPr>
            <a:spLocks noGrp="1"/>
          </p:cNvSpPr>
          <p:nvPr>
            <p:ph sz="quarter" idx="1"/>
          </p:nvPr>
        </p:nvSpPr>
        <p:spPr/>
        <p:txBody>
          <a:bodyPr>
            <a:normAutofit fontScale="70000" lnSpcReduction="20000"/>
          </a:bodyPr>
          <a:lstStyle/>
          <a:p>
            <a:r>
              <a:rPr lang="bg-BG" dirty="0" smtClean="0"/>
              <a:t>Да бъдем в добро здраве е най-ценното нещо. Ако не сме здрави, не можем да се радваме на живота, не можем да работим, а ако не работим, не можем да печелим пари за семейството си и да полагаме грижи за децата си – за тяхното развитие и израстване. </a:t>
            </a:r>
            <a:endParaRPr lang="en-US" dirty="0" smtClean="0"/>
          </a:p>
          <a:p>
            <a:r>
              <a:rPr lang="bg-BG" dirty="0" smtClean="0"/>
              <a:t>Трябва да се обърнем към лекар ако ние, децата ни или някой друг от семейството имаме следните оплаквания: силни коремни болки, силно главоболие, което не минава въпреки аналгина или аспирина, продължаващо стомашно разстройство и/или повръщане. Ако на бременните им тече кръв отдолу и изпитват силни болки, ако усещат, че бебето не мърда и не рита, както е правило досега, веднага трябва да отидат да ги прегледа лекар. </a:t>
            </a:r>
            <a:endParaRPr lang="en-US" dirty="0" smtClean="0"/>
          </a:p>
          <a:p>
            <a:r>
              <a:rPr lang="bg-BG" dirty="0" smtClean="0"/>
              <a:t>Важно е да не чакаме да дойдат заболяването и силните болки, а да ходим редовно при личния лекар, който да следи здравословното състояние на възрастните и децата от семейството, в това число и календара за имунизации и реимунизации –тоест кога едно дете трябва да се ваксинира за да избегне впоследствие да се разболее от туберкулоза, дифтерия, тетанус, детски паралич, магарешка кашлица, морбили.... По-добре е да избегнем болестта и да вземем мерки отрано, като слушаме какво ни съветва лекарят, вместо да се опитваме да се лекуваме когато вече е станало късно и много по-трудно ще ни помогнат</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smtClean="0"/>
              <a:t>Какво обакваме от медицинския персонал в болницата</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pPr lvl="0"/>
            <a:r>
              <a:rPr lang="bg-BG" dirty="0" smtClean="0"/>
              <a:t>да са мили и любезни; </a:t>
            </a:r>
            <a:endParaRPr lang="en-US" dirty="0" smtClean="0"/>
          </a:p>
          <a:p>
            <a:pPr lvl="0"/>
            <a:r>
              <a:rPr lang="bg-BG" dirty="0" smtClean="0"/>
              <a:t>да си свършат работата без грешки; </a:t>
            </a:r>
            <a:endParaRPr lang="en-US" dirty="0" smtClean="0"/>
          </a:p>
          <a:p>
            <a:pPr lvl="0"/>
            <a:r>
              <a:rPr lang="bg-BG" dirty="0" smtClean="0"/>
              <a:t>да ни обърнат внимание, да ни изслушат и да ни задават насочващи въпроси; </a:t>
            </a:r>
            <a:endParaRPr lang="en-US" dirty="0" smtClean="0"/>
          </a:p>
          <a:p>
            <a:pPr lvl="0"/>
            <a:r>
              <a:rPr lang="bg-BG" dirty="0" smtClean="0"/>
              <a:t>да ни обяснят какво ни предстои, да знаем какви манипулации ще ни бъдат направени; </a:t>
            </a:r>
            <a:r>
              <a:rPr lang="bg-BG" dirty="0" smtClean="0">
                <a:sym typeface="Symbol" panose="05050102010706020507"/>
              </a:rPr>
              <a:t></a:t>
            </a:r>
            <a:r>
              <a:rPr lang="bg-BG" dirty="0" smtClean="0"/>
              <a:t> да не ни карат да се чувстваме виновни, че сме в болницата;</a:t>
            </a:r>
            <a:endParaRPr lang="en-US" dirty="0" smtClean="0"/>
          </a:p>
          <a:p>
            <a:pPr lvl="0"/>
            <a:r>
              <a:rPr lang="bg-BG" dirty="0" smtClean="0"/>
              <a:t>да ни помогнат/излекуват и бързо да се приберем у дома. </a:t>
            </a:r>
            <a:endParaRPr lang="en-US" dirty="0" smtClean="0"/>
          </a:p>
          <a:p>
            <a:pPr>
              <a:buNone/>
            </a:pPr>
            <a:r>
              <a:rPr lang="bg-BG" dirty="0" smtClean="0"/>
              <a:t> </a:t>
            </a:r>
            <a:endParaRPr lang="en-US" dirty="0" smtClean="0"/>
          </a:p>
          <a:p>
            <a:pPr>
              <a:buNone/>
            </a:pPr>
            <a:r>
              <a:rPr lang="bg-BG" dirty="0" smtClean="0"/>
              <a:t>	Обаче </a:t>
            </a:r>
            <a:r>
              <a:rPr lang="bg-BG" dirty="0" smtClean="0"/>
              <a:t>за да се случи така – ние, пациентите, трябва да се държим подобаващо. Когато чакаме за доболнична здравна услуга това чакане не е приятно. Но за лекар чакат и други хора и всеки спазва реда си. Докато чакаме е добре да пазим тишина. В някои случаи се налага пациентът да бъде придружен само от един човек, а понякога пациентът трябва да влезе съвсем сам. Такива ограничения има например заради КОВИД-19 и целта е рискът от зараза да бъде малък.</a:t>
            </a:r>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bg-BG" b="1" dirty="0" smtClean="0"/>
            </a:br>
            <a:r>
              <a:rPr lang="bg-BG" b="1" dirty="0" smtClean="0"/>
              <a:t>Разлика </a:t>
            </a:r>
            <a:r>
              <a:rPr lang="bg-BG" b="1" dirty="0" smtClean="0"/>
              <a:t>между спешна и неотложна помощ </a:t>
            </a:r>
            <a:br>
              <a:rPr lang="en-US" dirty="0" smtClean="0"/>
            </a:br>
            <a:endParaRPr lang="en-US" dirty="0"/>
          </a:p>
        </p:txBody>
      </p:sp>
      <p:sp>
        <p:nvSpPr>
          <p:cNvPr id="3" name="Content Placeholder 2"/>
          <p:cNvSpPr>
            <a:spLocks noGrp="1"/>
          </p:cNvSpPr>
          <p:nvPr>
            <p:ph sz="quarter" idx="1"/>
          </p:nvPr>
        </p:nvSpPr>
        <p:spPr/>
        <p:txBody>
          <a:bodyPr>
            <a:normAutofit fontScale="62500" lnSpcReduction="20000"/>
          </a:bodyPr>
          <a:lstStyle/>
          <a:p>
            <a:r>
              <a:rPr lang="bg-BG" dirty="0" smtClean="0"/>
              <a:t>Щом </a:t>
            </a:r>
            <a:r>
              <a:rPr lang="bg-BG" dirty="0" smtClean="0"/>
              <a:t>сме стигнали до болница или друго лечебно заведение, значи имаме проблем. Но не всички проблеми са еднакви, нали? Понякога може да е застрашен животът и това се нарича спешна помощ. </a:t>
            </a:r>
            <a:endParaRPr lang="en-US" dirty="0" smtClean="0"/>
          </a:p>
          <a:p>
            <a:r>
              <a:rPr lang="bg-BG" b="1" dirty="0" smtClean="0"/>
              <a:t>Спешната помощ</a:t>
            </a:r>
            <a:r>
              <a:rPr lang="bg-BG" dirty="0" smtClean="0"/>
              <a:t> включва състояния на хора пострадали от катастрофи, с изгаряния и кръвоизливи, в безсъзнание, с болки в гърдите или със счупени крайници. В крайна сметка ние имаме доверие на тези хора, иначе нямаше да сме там! Спешно състояние е също, когато бъдат докарани хора с психични заболявания, които са опасни и за себе си, и за околните. Като спешни се третират също сериозните случаи на здравословни проблеми при бебета до 1 година и жени със започнало раждане или със спонтанен аборт. </a:t>
            </a:r>
            <a:endParaRPr lang="en-US" dirty="0" smtClean="0"/>
          </a:p>
          <a:p>
            <a:r>
              <a:rPr lang="bg-BG" b="1" dirty="0" smtClean="0"/>
              <a:t>Неотложно състояние</a:t>
            </a:r>
            <a:r>
              <a:rPr lang="bg-BG" dirty="0" smtClean="0"/>
              <a:t> е, когато не е застрашен пряко животът на пациента. Това включва например главоболие, висока температура, болки в корема без други усложнения и т.н. Състоянието на такива хора може да е тежко и наистина да има нужда от лекарска намеса. </a:t>
            </a:r>
            <a:endParaRPr lang="en-US" dirty="0" smtClean="0"/>
          </a:p>
          <a:p>
            <a:r>
              <a:rPr lang="bg-BG" dirty="0" smtClean="0"/>
              <a:t>Медицинските специалисти са добре обучени хора, които могат да разпознаят кое е спешно и кое - неотложно състояние. И след като сме им се доверили, трябва да сме спокойни за преценката им. Не бива да се месим, тъй като така може да застрашим живота на друг! </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z="3200" b="1" dirty="0" smtClean="0"/>
              <a:t>Къде работят ЗМ</a:t>
            </a:r>
            <a:endParaRPr lang="en-US" dirty="0"/>
          </a:p>
        </p:txBody>
      </p:sp>
      <p:sp>
        <p:nvSpPr>
          <p:cNvPr id="3" name="Content Placeholder 2"/>
          <p:cNvSpPr>
            <a:spLocks noGrp="1"/>
          </p:cNvSpPr>
          <p:nvPr>
            <p:ph sz="quarter" idx="1"/>
          </p:nvPr>
        </p:nvSpPr>
        <p:spPr/>
        <p:txBody>
          <a:bodyPr>
            <a:normAutofit fontScale="75000" lnSpcReduction="10000"/>
          </a:bodyPr>
          <a:lstStyle/>
          <a:p>
            <a:r>
              <a:rPr lang="bg-BG" b="1" dirty="0" smtClean="0"/>
              <a:t>В практиката на ОПЛ</a:t>
            </a:r>
            <a:r>
              <a:rPr lang="bg-BG" dirty="0" smtClean="0"/>
              <a:t> – един от много добрите варианти, особено в случай, че има място за ЗМ в ДКЦ и изобщо там, където е организирана работата на личните лекари и при условие, че ЗМ работят основно с този лекар, при когото са разположение. Това не е добър вариант за медиатори, работещи с няколко практики на ОПЛ, разположени в различни квартали например. </a:t>
            </a:r>
            <a:endParaRPr lang="en-US" dirty="0" smtClean="0"/>
          </a:p>
          <a:p>
            <a:pPr lvl="0"/>
            <a:r>
              <a:rPr lang="bg-BG" b="1" dirty="0" smtClean="0"/>
              <a:t>На </a:t>
            </a:r>
            <a:r>
              <a:rPr lang="bg-BG" b="1" dirty="0" smtClean="0"/>
              <a:t>терен в специални помещения за ЗМ</a:t>
            </a:r>
            <a:r>
              <a:rPr lang="bg-BG" dirty="0" smtClean="0"/>
              <a:t> – това са редки случаи, основно поради логистично-финансови съображения, но има добри резултати от подобни пилотни инициативи. Трудността идва от непосилното покриване на режийни разходи – ако са били част от проектна инициатива, обикновено след края на проекта е трудно да се подисгурят средства за устойчиво продължаване на модела. </a:t>
            </a:r>
            <a:endParaRPr lang="bg-BG" dirty="0" smtClean="0"/>
          </a:p>
          <a:p>
            <a:pPr lvl="0"/>
            <a:r>
              <a:rPr lang="bg-BG" b="1" dirty="0" smtClean="0"/>
              <a:t>В ЦОП</a:t>
            </a:r>
            <a:r>
              <a:rPr lang="bg-BG" dirty="0" smtClean="0"/>
              <a:t> - центрове за обществена подкрепа, като част от екипите там. </a:t>
            </a:r>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b="1" dirty="0" smtClean="0"/>
              <a:t>НЯКОИ ОСНОВНИ ПРОСТИ ПРАВИЛА, КОГАТО СМЕ НА ЛЕЧЕНИЕ В БОЛНИЦА</a:t>
            </a:r>
            <a:endParaRPr lang="en-US" dirty="0"/>
          </a:p>
        </p:txBody>
      </p:sp>
      <p:sp>
        <p:nvSpPr>
          <p:cNvPr id="3" name="Content Placeholder 2"/>
          <p:cNvSpPr>
            <a:spLocks noGrp="1"/>
          </p:cNvSpPr>
          <p:nvPr>
            <p:ph sz="quarter" idx="1"/>
          </p:nvPr>
        </p:nvSpPr>
        <p:spPr/>
        <p:txBody>
          <a:bodyPr>
            <a:normAutofit fontScale="55000" lnSpcReduction="20000"/>
          </a:bodyPr>
          <a:lstStyle/>
          <a:p>
            <a:pPr lvl="0"/>
            <a:endParaRPr lang="bg-BG" dirty="0" smtClean="0"/>
          </a:p>
          <a:p>
            <a:pPr lvl="0"/>
            <a:r>
              <a:rPr lang="bg-BG" dirty="0" smtClean="0"/>
              <a:t>Престоят </a:t>
            </a:r>
            <a:r>
              <a:rPr lang="bg-BG" dirty="0" smtClean="0"/>
              <a:t>в болница не е най-приятното нещо на света. Но всеки би искал този престой да е максимално добър и ефективен. Затова болниците имат специално написани правила. Но и без тях ние много добре знаем че: </a:t>
            </a:r>
            <a:endParaRPr lang="en-US" dirty="0" smtClean="0"/>
          </a:p>
          <a:p>
            <a:pPr lvl="0"/>
            <a:r>
              <a:rPr lang="bg-BG" b="1" dirty="0" smtClean="0"/>
              <a:t>Пушенето е забранено в сградата на болницата</a:t>
            </a:r>
            <a:r>
              <a:rPr lang="bg-BG" dirty="0" smtClean="0"/>
              <a:t>. Това може да става само на определени места отвън. Пушенето е вредно не само за нас, но и за другите хора и може да има сериозни последици за тези, които са там за лечение. </a:t>
            </a:r>
            <a:endParaRPr lang="en-US" dirty="0" smtClean="0"/>
          </a:p>
          <a:p>
            <a:pPr lvl="0"/>
            <a:r>
              <a:rPr lang="bg-BG" b="1" dirty="0" smtClean="0"/>
              <a:t>Забранено е пиенето на алкохол </a:t>
            </a:r>
            <a:r>
              <a:rPr lang="bg-BG" dirty="0" smtClean="0"/>
              <a:t>по време на хоспитализация.</a:t>
            </a:r>
            <a:endParaRPr lang="en-US" dirty="0" smtClean="0"/>
          </a:p>
          <a:p>
            <a:pPr lvl="0"/>
            <a:r>
              <a:rPr lang="bg-BG" b="1" dirty="0" smtClean="0"/>
              <a:t>Не бива да влизаме и излизаме от болницата с едни и същи чехли, пантофи или обувки!</a:t>
            </a:r>
            <a:r>
              <a:rPr lang="bg-BG" dirty="0" smtClean="0"/>
              <a:t> Не е хигиенично, така се пренасят зарази и могат да се появят нови проблеми. </a:t>
            </a:r>
            <a:endParaRPr lang="en-US" dirty="0" smtClean="0"/>
          </a:p>
          <a:p>
            <a:pPr lvl="0"/>
            <a:r>
              <a:rPr lang="bg-BG" b="1" dirty="0" smtClean="0"/>
              <a:t>Поддържането на добър външен вид и добра хигиена е важно</a:t>
            </a:r>
            <a:r>
              <a:rPr lang="bg-BG" dirty="0" smtClean="0"/>
              <a:t>, защото по това първо преценяваме другите, а и те нас. </a:t>
            </a:r>
            <a:endParaRPr lang="en-US" dirty="0" smtClean="0"/>
          </a:p>
          <a:p>
            <a:pPr lvl="0"/>
            <a:r>
              <a:rPr lang="bg-BG" b="1" dirty="0" smtClean="0"/>
              <a:t>Трябва да пазим тишина!</a:t>
            </a:r>
            <a:r>
              <a:rPr lang="bg-BG" dirty="0" smtClean="0"/>
              <a:t> За по-бързото възстановяване на всички е важно да има спокойствие. Това е добре и за здравните специалисти, които работят по-ефективно и помагат да се излекуваме. </a:t>
            </a:r>
            <a:endParaRPr lang="en-US" dirty="0" smtClean="0"/>
          </a:p>
          <a:p>
            <a:pPr lvl="0"/>
            <a:r>
              <a:rPr lang="bg-BG" b="1" dirty="0" smtClean="0"/>
              <a:t>Нужно е да уведомяваме лекарите и сестрите, когато напускаме болницата</a:t>
            </a:r>
            <a:r>
              <a:rPr lang="bg-BG" dirty="0" smtClean="0"/>
              <a:t>! Понякога се налага да излезем извън болницата по различни поводи, но за всяко такова отсъствие трябва да уведомим персонала. </a:t>
            </a:r>
            <a:endParaRPr lang="en-US" dirty="0" smtClean="0"/>
          </a:p>
          <a:p>
            <a:pPr lvl="0"/>
            <a:r>
              <a:rPr lang="bg-BG" b="1" dirty="0" smtClean="0"/>
              <a:t>Самоволното напускане на болницата </a:t>
            </a:r>
            <a:r>
              <a:rPr lang="bg-BG" dirty="0" smtClean="0"/>
              <a:t>води до дисциплинарно изписване и прекъсване на диагностично-лечебния процес. </a:t>
            </a:r>
            <a:endParaRPr lang="en-US" dirty="0" smtClean="0"/>
          </a:p>
          <a:p>
            <a:pPr lvl="0"/>
            <a:r>
              <a:rPr lang="bg-BG" b="1" dirty="0" smtClean="0"/>
              <a:t>Не бива да ползваме телефон, когато е започнала манипулация или операция</a:t>
            </a:r>
            <a:r>
              <a:rPr lang="bg-BG" dirty="0" smtClean="0"/>
              <a:t>! Телефоните могат да разстроят апаратурата. Освен това, по този начин разсейваме лекарите, а и не сме в състояние адекватно да </a:t>
            </a:r>
            <a:r>
              <a:rPr lang="bg-BG" dirty="0" smtClean="0"/>
              <a:t>общуваме</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Какво ви липсва като информация</a:t>
            </a:r>
            <a:br>
              <a:rPr lang="bg-BG" dirty="0" smtClean="0"/>
            </a:br>
            <a:endParaRPr lang="en-US" dirty="0"/>
          </a:p>
        </p:txBody>
      </p:sp>
      <p:sp>
        <p:nvSpPr>
          <p:cNvPr id="3" name="Content Placeholder 2"/>
          <p:cNvSpPr>
            <a:spLocks noGrp="1"/>
          </p:cNvSpPr>
          <p:nvPr>
            <p:ph sz="quarter" idx="1"/>
          </p:nvPr>
        </p:nvSpPr>
        <p:spPr/>
        <p:txBody>
          <a:bodyPr>
            <a:normAutofit/>
          </a:bodyPr>
          <a:lstStyle/>
          <a:p>
            <a:r>
              <a:rPr lang="bg-BG" dirty="0" smtClean="0"/>
              <a:t>Какво да бъде добавено към модула за работа в болница?</a:t>
            </a:r>
            <a:endParaRPr lang="bg-BG" dirty="0" smtClean="0"/>
          </a:p>
          <a:p>
            <a:r>
              <a:rPr lang="bg-BG" dirty="0" smtClean="0"/>
              <a:t>Нужда от обратна връзка, събирайте описвайте казуси</a:t>
            </a:r>
            <a:endParaRPr lang="bg-BG" dirty="0" smtClean="0"/>
          </a:p>
          <a:p>
            <a:r>
              <a:rPr lang="bg-BG" dirty="0" smtClean="0"/>
              <a:t>В кой часови пояс сте най-необходими?</a:t>
            </a:r>
            <a:endParaRPr lang="bg-BG" dirty="0" smtClean="0"/>
          </a:p>
          <a:p>
            <a:r>
              <a:rPr lang="bg-BG" dirty="0" smtClean="0"/>
              <a:t>Супервизия и обсъждане на различни теми от ежедневието в болница. </a:t>
            </a:r>
            <a:endParaRPr lang="bg-BG" dirty="0" smtClean="0"/>
          </a:p>
          <a:p>
            <a:r>
              <a:rPr lang="bg-BG" dirty="0" smtClean="0"/>
              <a:t>Да направилм ли тема във форума на сайта “Здравни медиатори работещи в болница”</a:t>
            </a:r>
            <a:endParaRPr lang="bg-BG" dirty="0" smtClean="0"/>
          </a:p>
          <a:p>
            <a:r>
              <a:rPr lang="bg-BG" dirty="0" smtClean="0"/>
              <a:t>Работно място – какдо да имате там?</a:t>
            </a:r>
            <a:endParaRPr lang="bg-BG" dirty="0" smtClean="0"/>
          </a:p>
          <a:p>
            <a:r>
              <a:rPr lang="bg-BG" dirty="0" smtClean="0"/>
              <a:t>Да идваме ли на мониторинг? И какво още?</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bg-BG" dirty="0" smtClean="0"/>
          </a:p>
          <a:p>
            <a:endParaRPr lang="bg-BG" dirty="0" smtClean="0"/>
          </a:p>
          <a:p>
            <a:endParaRPr lang="bg-BG" dirty="0" smtClean="0"/>
          </a:p>
          <a:p>
            <a:pPr algn="ctr">
              <a:buNone/>
            </a:pPr>
            <a:r>
              <a:rPr lang="bg-BG" sz="3200" dirty="0" smtClean="0">
                <a:solidFill>
                  <a:srgbClr val="FF0000"/>
                </a:solidFill>
              </a:rPr>
              <a:t>Благодарим ви за вниманието! </a:t>
            </a:r>
            <a:endParaRPr lang="en-US" sz="32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bg-BG" b="1" dirty="0"/>
              <a:t>Защо ЗМ в болница – какво липсва от изброените места, в които те </a:t>
            </a:r>
            <a:r>
              <a:rPr lang="bg-BG" b="1" dirty="0" smtClean="0"/>
              <a:t>работят</a:t>
            </a:r>
            <a:br>
              <a:rPr lang="en-US" dirty="0"/>
            </a:br>
            <a:endParaRPr lang="en-US" dirty="0"/>
          </a:p>
        </p:txBody>
      </p:sp>
      <p:sp>
        <p:nvSpPr>
          <p:cNvPr id="3" name="Content Placeholder 2"/>
          <p:cNvSpPr>
            <a:spLocks noGrp="1"/>
          </p:cNvSpPr>
          <p:nvPr>
            <p:ph sz="quarter" idx="1"/>
          </p:nvPr>
        </p:nvSpPr>
        <p:spPr/>
        <p:txBody>
          <a:bodyPr>
            <a:normAutofit fontScale="70000" lnSpcReduction="20000"/>
          </a:bodyPr>
          <a:lstStyle/>
          <a:p>
            <a:r>
              <a:rPr lang="bg-BG" dirty="0" smtClean="0"/>
              <a:t>Гореописаните работни места подсигуряват дейността на медиаторите на терен според длъжностната им характеристика. ЗМ подпомагат общностите и специалистите най-вече в рамките на доболничната здравна помощ и промоцията на здраве. Медиаторите попълват документация, съпровождат до здравни специалисти, предоставят здравна информация. Но изискванията на средата показват, че има нужда  от здравна медиация и при постъпване в болница, и след като пациентите са вече в болничното заведение, по време на престоя им там. В рамките на досегашните им задължения, и без да са в договорни отношения с болничните заведения, е много трудно медиаторите да покрият и това изискване на средата. Ако продължат да решават казуса на постъпилия в болница, ще страда работата на терен. А нужди от ЗМ в болницата има, както за пациентите, така и за здравните специалисти. Именно затова експертният екип на НМЗМ е изпробвал пилотно в рамките на различни проекти  - в Хасково, Самоков, Ямбол, Благоевград, Лом и т.н- как може да се включи в сложния механизъм на функциониране на една болница здравният медиатор. Резултатите са обнадеждаващи, нуждите са на лице и подхождаме с очакване както всеки път, и сега теренът и практиката да ни научат кои са правилните подходи.</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2000" b="1" dirty="0" smtClean="0"/>
              <a:t>трудности</a:t>
            </a:r>
            <a:r>
              <a:rPr lang="bg-BG" sz="2000" dirty="0" smtClean="0"/>
              <a:t>, с които най-често се сблъсква </a:t>
            </a:r>
            <a:r>
              <a:rPr lang="bg-BG" sz="2000" dirty="0" smtClean="0"/>
              <a:t>медицинският </a:t>
            </a:r>
            <a:r>
              <a:rPr lang="bg-BG" sz="2000" dirty="0" smtClean="0"/>
              <a:t>персонал на болниците, особено в АГ и педиатрични отделения</a:t>
            </a:r>
            <a:endParaRPr lang="en-US" sz="2000" dirty="0"/>
          </a:p>
        </p:txBody>
      </p:sp>
      <p:sp>
        <p:nvSpPr>
          <p:cNvPr id="3" name="Content Placeholder 2"/>
          <p:cNvSpPr>
            <a:spLocks noGrp="1"/>
          </p:cNvSpPr>
          <p:nvPr>
            <p:ph sz="quarter" idx="1"/>
          </p:nvPr>
        </p:nvSpPr>
        <p:spPr/>
        <p:txBody>
          <a:bodyPr>
            <a:normAutofit fontScale="62500" lnSpcReduction="20000"/>
          </a:bodyPr>
          <a:lstStyle/>
          <a:p>
            <a:pPr lvl="0"/>
            <a:r>
              <a:rPr lang="bg-BG" dirty="0" smtClean="0"/>
              <a:t>Липса на документи за самоличност при постъпване на пациенти в болницата: често (особено в детските отделения) родителите не знаят, че е необходимо да предоставят документи за самоличност при постъпване на детето им в болница, поради което не носят личните си карти;</a:t>
            </a:r>
            <a:endParaRPr lang="en-US" dirty="0" smtClean="0"/>
          </a:p>
          <a:p>
            <a:pPr lvl="0"/>
            <a:r>
              <a:rPr lang="bg-BG" dirty="0" smtClean="0"/>
              <a:t>Отсъствие на родителите от страната и отглеждане на децата от бабата и дядото, които не могат да подписват информирано съгласие за лечението на децата, особено в случаите, когато се налага провеждане на инвазивни изследвания, хирургично лечение на спешни състояния или при псиатрична помощ</a:t>
            </a:r>
            <a:endParaRPr lang="en-US" dirty="0" smtClean="0"/>
          </a:p>
          <a:p>
            <a:pPr lvl="0"/>
            <a:r>
              <a:rPr lang="bg-BG" dirty="0" smtClean="0"/>
              <a:t>Липса на възможности за придружител при комплицирани случаи, които налагат това.</a:t>
            </a:r>
            <a:endParaRPr lang="en-US" dirty="0" smtClean="0"/>
          </a:p>
          <a:p>
            <a:pPr lvl="0"/>
            <a:r>
              <a:rPr lang="bg-BG" dirty="0" smtClean="0"/>
              <a:t>Липса на здравни осигуровки на пациенти, нуждаещи се от неотложна медицинска помощ. Медиаторът може да съдейства за възстановяване на здравноосигурителните права на хоспитализирани здравнонеосигурени пациенти.</a:t>
            </a:r>
            <a:endParaRPr lang="en-US" dirty="0" smtClean="0"/>
          </a:p>
          <a:p>
            <a:pPr lvl="0"/>
            <a:r>
              <a:rPr lang="bg-BG" dirty="0" smtClean="0"/>
              <a:t>Трудности при попълване на документи: пациентите от уязвимите групи не могат да попълнят необходимите документи като декларации и др. най-често поради неграмотност или незнаене добре на български, особено при трускоговорящите роми, но също така и поради сложна терминология, а медицинският персонал на болниците няма време за разясняване и съдействие в такива ситуации</a:t>
            </a:r>
            <a:r>
              <a:rPr lang="bg-BG" dirty="0" smtClean="0"/>
              <a:t>;</a:t>
            </a:r>
            <a:endParaRPr lang="bg-BG" dirty="0" smtClean="0"/>
          </a:p>
          <a:p>
            <a:r>
              <a:rPr lang="bg-BG" dirty="0" smtClean="0"/>
              <a:t>Нарушена комуникация между медицински персонал и пациенти: възникване на чести конфликтни ситуации и неспазване препоръки за лечение;</a:t>
            </a:r>
            <a:endParaRPr lang="en-US" dirty="0" smtClean="0"/>
          </a:p>
          <a:p>
            <a:pPr lvl="0"/>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2000" b="1" dirty="0" smtClean="0"/>
              <a:t>трудности</a:t>
            </a:r>
            <a:r>
              <a:rPr lang="bg-BG" sz="2000" dirty="0" smtClean="0"/>
              <a:t>, с които най-често се сблъсква </a:t>
            </a:r>
            <a:r>
              <a:rPr lang="bg-BG" sz="2000" dirty="0" smtClean="0"/>
              <a:t>медицинският </a:t>
            </a:r>
            <a:r>
              <a:rPr lang="bg-BG" sz="2000" dirty="0" smtClean="0"/>
              <a:t>персонал на болниците, особено в АГ и педиатрични отделения</a:t>
            </a:r>
            <a:endParaRPr lang="en-US" sz="2000" dirty="0"/>
          </a:p>
        </p:txBody>
      </p:sp>
      <p:sp>
        <p:nvSpPr>
          <p:cNvPr id="3" name="Content Placeholder 2"/>
          <p:cNvSpPr>
            <a:spLocks noGrp="1"/>
          </p:cNvSpPr>
          <p:nvPr>
            <p:ph sz="quarter" idx="1"/>
          </p:nvPr>
        </p:nvSpPr>
        <p:spPr/>
        <p:txBody>
          <a:bodyPr>
            <a:noAutofit/>
          </a:bodyPr>
          <a:lstStyle/>
          <a:p>
            <a:pPr lvl="0"/>
            <a:r>
              <a:rPr lang="bg-BG" sz="1200" dirty="0" smtClean="0"/>
              <a:t>Нарушаване на вътрешния ред и правила в отделенията, както и нарушаване на правилата за поддържане на хигиена: най-често не се спазват изискванията за хигиена и забрана за внасяне на храна (дори и при наложителни диетичен режим като част от лечението); пушене в болничните стаи, в някои болници е имало случаи жените да използват наличието на топла вода в болицата, за да изперат дрехите на домакинството си;</a:t>
            </a:r>
            <a:endParaRPr lang="en-US" sz="1200" dirty="0" smtClean="0"/>
          </a:p>
          <a:p>
            <a:pPr lvl="0"/>
            <a:r>
              <a:rPr lang="bg-BG" sz="1200" dirty="0" smtClean="0"/>
              <a:t>Невъзможност </a:t>
            </a:r>
            <a:r>
              <a:rPr lang="bg-BG" sz="1200" dirty="0" smtClean="0"/>
              <a:t>за приключване на лечение по дадена кличина пътека поради бягство на пациенти от болниците: най-често срещаната причина е жените да напускат болницата, за да се приберат и да гледат другите деца вкъщи; срещат се случаи, в които пациенти бягат от болница от страх, че ще им бъдат поискани пари, за да бъдат възстановени изразходваните пари на болницата; от друга страна често основните потърпевши са малки деца, на които не се довършва лечението и това води до тежки състояния и хронични заболявания;  </a:t>
            </a:r>
            <a:endParaRPr lang="en-US" sz="1200" dirty="0" smtClean="0"/>
          </a:p>
          <a:p>
            <a:pPr lvl="0"/>
            <a:r>
              <a:rPr lang="bg-BG" sz="1200" dirty="0" smtClean="0"/>
              <a:t>Липса на здравна култура на бременни жени и млади майки, особено относно майчиното и детското здраве, особено при непълнолетни майки. В повечето случаи те нямат умения и знания за отглеждане на дете, а това изисква допълнителна работа от страна на медицинския персонал, който няма време да обърне вниамние на всички родилки в подобна ситуация. Специфична е нуждата от допълнителна работа като с непълнолетни майки (най-често между 14-17 години), така и с многодетни майки.</a:t>
            </a:r>
            <a:endParaRPr lang="en-US" sz="1200" dirty="0" smtClean="0"/>
          </a:p>
          <a:p>
            <a:pPr lvl="0"/>
            <a:r>
              <a:rPr lang="bg-BG" sz="1200" dirty="0" smtClean="0"/>
              <a:t>Съществуващите проблеми като ниска здравна култура относно семейното планиране и контрацепцията, липса на достъп до АГ специалисти за бременни здравнонеосигурени жени и профилактични АГ прегледи, създават нерешеми ситуации за медицниския персонал на една болница, в която има сериозно присъствие на уязвими групи от ромски общности. Поради това най-често екипите на болниците споделят, че имат нужда от ЗМ имено в детско, АГ и инфекциозно отделения.</a:t>
            </a:r>
            <a:endParaRPr lang="en-US" sz="1200" u="none" strike="noStrik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1800" b="1" dirty="0" smtClean="0"/>
              <a:t>ромските </a:t>
            </a:r>
            <a:r>
              <a:rPr lang="bg-BG" sz="1800" b="1" dirty="0" smtClean="0"/>
              <a:t>пациенти също посочват трудности</a:t>
            </a:r>
            <a:r>
              <a:rPr lang="bg-BG" sz="1800" dirty="0" smtClean="0"/>
              <a:t>, с които най-често се сблъскват по време на болничния престой</a:t>
            </a:r>
            <a:endParaRPr lang="en-US" sz="1800" dirty="0"/>
          </a:p>
        </p:txBody>
      </p:sp>
      <p:sp>
        <p:nvSpPr>
          <p:cNvPr id="3" name="Content Placeholder 2"/>
          <p:cNvSpPr>
            <a:spLocks noGrp="1"/>
          </p:cNvSpPr>
          <p:nvPr>
            <p:ph sz="quarter" idx="1"/>
          </p:nvPr>
        </p:nvSpPr>
        <p:spPr/>
        <p:txBody>
          <a:bodyPr>
            <a:normAutofit fontScale="70000" lnSpcReduction="20000"/>
          </a:bodyPr>
          <a:lstStyle/>
          <a:p>
            <a:endParaRPr lang="bg-BG" dirty="0" smtClean="0"/>
          </a:p>
          <a:p>
            <a:pPr lvl="0"/>
            <a:r>
              <a:rPr lang="bg-BG" dirty="0" smtClean="0"/>
              <a:t>Прояви на индиректна дискриминация – напр. наличие на „ромски“ стаи в АГ и педиатричните отделения, в които условията и хигиената са по-лоши и оборудването е по-базисно</a:t>
            </a:r>
            <a:endParaRPr lang="en-US" dirty="0" smtClean="0"/>
          </a:p>
          <a:p>
            <a:pPr lvl="0"/>
            <a:r>
              <a:rPr lang="bg-BG" dirty="0" smtClean="0"/>
              <a:t>Вербална агресия и обобщения от типа на „пак ли вие“, „от такива като вас здравната система се задъхва“, „не ми обяснявай, всички сте такива“ итн. </a:t>
            </a:r>
            <a:endParaRPr lang="en-US" dirty="0" smtClean="0"/>
          </a:p>
          <a:p>
            <a:pPr lvl="0"/>
            <a:r>
              <a:rPr lang="bg-BG" dirty="0" smtClean="0"/>
              <a:t>Искане за нерегламентирани плащания или създаване та усещане за тревожност, свързано с бъдещи плащания</a:t>
            </a:r>
            <a:endParaRPr lang="en-US" dirty="0" smtClean="0"/>
          </a:p>
          <a:p>
            <a:pPr lvl="0"/>
            <a:r>
              <a:rPr lang="bg-BG" dirty="0" smtClean="0"/>
              <a:t>Неадекватно и недостатъчно изчерпателно информиране при постъпване или преди да се предприемат манипулации, оперативни и други интервенции  </a:t>
            </a:r>
            <a:endParaRPr lang="en-US" dirty="0" smtClean="0"/>
          </a:p>
          <a:p>
            <a:pPr lvl="0"/>
            <a:r>
              <a:rPr lang="bg-BG" dirty="0" smtClean="0"/>
              <a:t>Употреба на специфична терминология и на „висок“ език, несъобразен с образователния статус эна пациентите и с факта, че имат майчин език, различен от българския</a:t>
            </a:r>
            <a:endParaRPr lang="en-US" dirty="0" smtClean="0"/>
          </a:p>
          <a:p>
            <a:pPr lvl="0"/>
            <a:r>
              <a:rPr lang="bg-BG" dirty="0" smtClean="0"/>
              <a:t>Неосигуряване достъп до високоспециализирана медицинска помощ, двоен стандарт спрямо ромските и неромските пациенти.  </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bg-BG" sz="2400" b="1" dirty="0" smtClean="0"/>
              <a:t>Здравна система в Р България</a:t>
            </a:r>
            <a:br>
              <a:rPr lang="en-US" sz="2400" dirty="0" smtClean="0"/>
            </a:br>
            <a:r>
              <a:rPr lang="bg-BG" sz="2400" b="1" dirty="0" smtClean="0"/>
              <a:t>Роля на МЗ, роля на общините</a:t>
            </a:r>
            <a:br>
              <a:rPr lang="en-US" sz="2400" dirty="0" smtClean="0"/>
            </a:br>
            <a:endParaRPr lang="en-US" sz="2400" dirty="0"/>
          </a:p>
        </p:txBody>
      </p:sp>
      <p:sp>
        <p:nvSpPr>
          <p:cNvPr id="3" name="Content Placeholder 2"/>
          <p:cNvSpPr>
            <a:spLocks noGrp="1"/>
          </p:cNvSpPr>
          <p:nvPr>
            <p:ph sz="quarter" idx="1"/>
          </p:nvPr>
        </p:nvSpPr>
        <p:spPr/>
        <p:txBody>
          <a:bodyPr>
            <a:noAutofit/>
          </a:bodyPr>
          <a:lstStyle/>
          <a:p>
            <a:r>
              <a:rPr lang="bg-BG" sz="1300" dirty="0" smtClean="0"/>
              <a:t>За да работи пълноценно в болница, медиаторът трябва да знае как е организирана здравната система у нас.  Българската здравна система претърпя много промени след 1990 г. Дотогава съществуваше здравеопазване от тип Семашко, при което здравните услуги са безплатни, заведенията са държавни и финансирането е изцяло бюджетно. Тези разходи ллогично се оказаха непосилни за здравната система и в средата на 1990-те години в условията на пазарна икономика започнаха реформи, целящи облекчаване на държавните разходи чрез децентрализация и въвеждане на осигурителна система. Така през 1999 г. се създаде Националната Здравноосигурителна каса (НЗОК), която работи с 88 частни и 312 държавни и общински здравни заведения чрез 28 регионални каси.  По закон гражданите получават здравни услуги срещу платени осигуровки; на практика обаче близо 50% от здравните услуги се плащат директно от пациентите, често под масата. Това се дължи на хроничните недостатъци при финансирането на болници и услуги от страна на НЗОК, главно заради несъобразени клинични пътеки и злоупотреби в системата. </a:t>
            </a:r>
            <a:endParaRPr lang="en-US" sz="1300" dirty="0" smtClean="0"/>
          </a:p>
          <a:p>
            <a:r>
              <a:rPr lang="bg-BG" sz="1300" dirty="0" smtClean="0"/>
              <a:t>В системата на здравеопазване Министерство на здравеопазването не се занимава пряко с предоставяне на здравни услуги или с тяхното финансиране. То има стратегическа, методическа и мониторингова роля, която осъществява на място през своите областни подразделения – РЗИ – Регионалните Здравни Инспекции и през НЦОЗА – Национален център за обществено здраве и анализи. Национални профилактични програми, лекарствена политика, здравни кампании, ваксинопрофилактика, мониторинг на лечебната дейност, разработване на проекти и програми с международно участие и финансиране са основни части от дейността на Министерството.  </a:t>
            </a:r>
            <a:endParaRPr lang="en-US" sz="13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0</TotalTime>
  <Words>46368</Words>
  <Application>WPS Presentation</Application>
  <PresentationFormat>On-screen Show (4:3)</PresentationFormat>
  <Paragraphs>352</Paragraphs>
  <Slides>42</Slides>
  <Notes>1</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42</vt:i4>
      </vt:variant>
    </vt:vector>
  </HeadingPairs>
  <TitlesOfParts>
    <vt:vector size="54" baseType="lpstr">
      <vt:lpstr>Arial</vt:lpstr>
      <vt:lpstr>SimSun</vt:lpstr>
      <vt:lpstr>Wingdings</vt:lpstr>
      <vt:lpstr>Wingdings</vt:lpstr>
      <vt:lpstr>Wingdings 2</vt:lpstr>
      <vt:lpstr>Century Schoolbook</vt:lpstr>
      <vt:lpstr>Microsoft YaHei</vt:lpstr>
      <vt:lpstr>Arial Unicode MS</vt:lpstr>
      <vt:lpstr>Calibri</vt:lpstr>
      <vt:lpstr>Symbol</vt:lpstr>
      <vt:lpstr>Oriel</vt:lpstr>
      <vt:lpstr>Paint.Picture</vt:lpstr>
      <vt:lpstr>Програма „Местно развитие, намаляване на бедността и подобрено включване на уязвими групи”   Министерство на здравеопазването    Проект BGLD-1.006-0001 „Здравеопазване за всички“ Програма „Местно развитие, намаляване на бедността и подобрено включване на уязвимите групи“, финансирана от Финансовия механизъм на Европейското икономическо пространство 2014 – 2021 г. </vt:lpstr>
      <vt:lpstr>Въведение – накратко за здравномедиаторската програма и за пътя, по който се развива в годините </vt:lpstr>
      <vt:lpstr>Къде работят ЗМ   </vt:lpstr>
      <vt:lpstr>Къде работят ЗМ</vt:lpstr>
      <vt:lpstr>Защо ЗМ в болница – какво липсва от изброените места, в които те работят </vt:lpstr>
      <vt:lpstr>трудности, с които най-често се сблъсква медицинският персонал на болниците, особено в АГ и педиатрични отделения</vt:lpstr>
      <vt:lpstr>трудности, с които най-често се сблъсква медицинският персонал на болниците, особено в АГ и педиатрични отделения</vt:lpstr>
      <vt:lpstr>ромските пациенти също посочват трудности, с които най-често се сблъскват по време на болничния престой</vt:lpstr>
      <vt:lpstr>Здравна система в Р България Роля на МЗ, роля на общините </vt:lpstr>
      <vt:lpstr>Здравна система в Р България Роля на МЗ, роля на общините </vt:lpstr>
      <vt:lpstr>НЗОК и здравно осигуряване </vt:lpstr>
      <vt:lpstr>Доболнична помощ - ОПЛ, МЦ, ДКЦ </vt:lpstr>
      <vt:lpstr>Болнични заведения  </vt:lpstr>
      <vt:lpstr>Спешна и неотложна помощ - центрове за спешна и неотложна помощ и отделения за спешна помощ към болничните заведения  </vt:lpstr>
      <vt:lpstr> Устройство на болничните заведения </vt:lpstr>
      <vt:lpstr>Устройство на болничните заведения</vt:lpstr>
      <vt:lpstr>Какви професионалисти работят в болниците. Взаимодействие между тях.  </vt:lpstr>
      <vt:lpstr>В болницата</vt:lpstr>
      <vt:lpstr>Важни документи за хоспитализация  </vt:lpstr>
      <vt:lpstr>Спешна и планова хоспитализация </vt:lpstr>
      <vt:lpstr>Хоспитализация</vt:lpstr>
      <vt:lpstr>Основни стъпки при приемане </vt:lpstr>
      <vt:lpstr>Ежедневието в болница </vt:lpstr>
      <vt:lpstr>Права и задължения на пациента. Взаимоотношения с болничния екип </vt:lpstr>
      <vt:lpstr>Свиждане и взаимодействие със света извън болницата   </vt:lpstr>
      <vt:lpstr>   Длъжностна характеристика на Здравния медиатор в болница</vt:lpstr>
      <vt:lpstr>Основни задължения</vt:lpstr>
      <vt:lpstr>Сновни задължения</vt:lpstr>
      <vt:lpstr>Допълнителни задължения</vt:lpstr>
      <vt:lpstr>Права на здравния медиатор</vt:lpstr>
      <vt:lpstr>Професионално развитие</vt:lpstr>
      <vt:lpstr>Критерии за оценка на изпълнението на работата</vt:lpstr>
      <vt:lpstr>В болнична среда</vt:lpstr>
      <vt:lpstr>В болнична среда</vt:lpstr>
      <vt:lpstr>Отчетност и мониторинг</vt:lpstr>
      <vt:lpstr>Бъдещо разширяване на обхвата на професията на ЗМ    </vt:lpstr>
      <vt:lpstr>ЗАЩО Е ВАЖНО ДА ТЪРСИМ ПОМОЩ ОТ ЛЕКАРИТЕ И ДРУГИТЕ ЗДРАВНИ СПЕЦИАЛИСТИ</vt:lpstr>
      <vt:lpstr>Какво обакваме от медицинския персонал в болницата </vt:lpstr>
      <vt:lpstr> Разлика между спешна и неотложна помощ  </vt:lpstr>
      <vt:lpstr>НЯКОИ ОСНОВНИ ПРОСТИ ПРАВИЛА, КОГАТО СМЕ НА ЛЕЧЕНИЕ В БОЛНИЦА</vt:lpstr>
      <vt:lpstr>Какво ви липсва като информация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RADA_win10</dc:creator>
  <cp:lastModifiedBy>r.stamenkova</cp:lastModifiedBy>
  <cp:revision>3</cp:revision>
  <dcterms:created xsi:type="dcterms:W3CDTF">2022-11-23T21:40:00Z</dcterms:created>
  <dcterms:modified xsi:type="dcterms:W3CDTF">2023-03-30T15:30:38Z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2CDB800A7CAA4E4AB6177C87AC6DF78F</vt:lpwstr>
  </property>
  <property fmtid="{D5CDD505-2E9C-101B-9397-08002B2CF9AE}" pid="3" name="KSOProductBuildVer">
    <vt:lpwstr>1033-11.2.0.11513</vt:lpwstr>
  </property>
</Properties>
</file>