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0" r:id="rId3"/>
    <p:sldId id="284" r:id="rId4"/>
    <p:sldId id="281" r:id="rId5"/>
    <p:sldId id="297" r:id="rId6"/>
    <p:sldId id="298" r:id="rId7"/>
    <p:sldId id="299" r:id="rId8"/>
    <p:sldId id="300" r:id="rId9"/>
    <p:sldId id="282" r:id="rId10"/>
    <p:sldId id="301" r:id="rId11"/>
    <p:sldId id="279" r:id="rId12"/>
  </p:sldIdLst>
  <p:sldSz cx="24380825" cy="13714413"/>
  <p:notesSz cx="6797675" cy="9928225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 autoAdjust="0"/>
    <p:restoredTop sz="94661" autoAdjust="0"/>
  </p:normalViewPr>
  <p:slideViewPr>
    <p:cSldViewPr snapToGrid="0">
      <p:cViewPr varScale="1">
        <p:scale>
          <a:sx n="53" d="100"/>
          <a:sy n="53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135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135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60" cy="498134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2"/>
            <a:ext cx="2945660" cy="498134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135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135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477" tIns="45738" rIns="91477" bIns="45738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8134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2" y="9430092"/>
            <a:ext cx="2945660" cy="498134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26.07.2023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84923"/>
            <a:ext cx="2386994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26.07.2023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2437154" y="3602363"/>
            <a:ext cx="19482320" cy="5909310"/>
          </a:xfrm>
        </p:spPr>
        <p:txBody>
          <a:bodyPr/>
          <a:lstStyle/>
          <a:p>
            <a:pPr algn="ctr"/>
            <a:r>
              <a:rPr lang="ru-RU" sz="4400" dirty="0"/>
              <a:t>MЕРКИ ЗА РЕАКЦИЯ ПРИ ИЗВЪНРЕДНИ И КРИЗИСНИ СИТУАЦИИ ОТ ЗДРАВЕН ХАРАКТЕР, НАСОЧЕНИ КЪМ СОЦИАЛНО ИЗКЛЮЧЕНИ И МАРГИНАЛИЗИРАНИ </a:t>
            </a:r>
            <a:r>
              <a:rPr lang="ru-RU" sz="4400" dirty="0" smtClean="0"/>
              <a:t>ОБЩНОСТИ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в изпълнение на</a:t>
            </a:r>
            <a:r>
              <a:rPr lang="bg-BG" sz="4400" dirty="0" smtClean="0"/>
              <a:t> </a:t>
            </a:r>
            <a:r>
              <a:rPr lang="bg-BG" sz="4400" dirty="0"/>
              <a:t>проект BGLD-1.006-0001 „Здравеопазване за всички</a:t>
            </a:r>
            <a:r>
              <a:rPr lang="bg-BG" sz="4400" dirty="0" smtClean="0"/>
              <a:t>“ </a:t>
            </a:r>
            <a:br>
              <a:rPr lang="bg-BG" sz="4400" dirty="0" smtClean="0"/>
            </a:br>
            <a:r>
              <a:rPr lang="bg-BG" sz="4000" dirty="0" smtClean="0"/>
              <a:t>по </a:t>
            </a:r>
            <a:r>
              <a:rPr lang="bg-BG" sz="4000" dirty="0"/>
              <a:t>Програма „Местно развитие, намаляване на бедността и подобрено включване на уязвими групи“, финансирана от Финансовия механизъм на Европейското икономическо пространство 2014-2021</a:t>
            </a:r>
            <a:endParaRPr lang="en-GB" sz="4000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>
          <a:xfrm>
            <a:off x="1054884" y="11012683"/>
            <a:ext cx="4976520" cy="461665"/>
          </a:xfrm>
        </p:spPr>
        <p:txBody>
          <a:bodyPr/>
          <a:lstStyle/>
          <a:p>
            <a:r>
              <a:rPr lang="bg-BG" dirty="0" smtClean="0"/>
              <a:t>Благовеста Гавазова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>
          <a:xfrm>
            <a:off x="1054884" y="11754266"/>
            <a:ext cx="10347124" cy="10955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/>
              <a:t>Главен експерт Дирекция Опазване на общественото здраве и здравен контрол,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Министерство на здравеопазването</a:t>
            </a:r>
            <a:endParaRPr lang="ru-RU" dirty="0"/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>
          <a:xfrm>
            <a:off x="20001095" y="12537498"/>
            <a:ext cx="3371915" cy="553998"/>
          </a:xfrm>
        </p:spPr>
        <p:txBody>
          <a:bodyPr/>
          <a:lstStyle/>
          <a:p>
            <a:r>
              <a:rPr lang="bg-BG" dirty="0" smtClean="0"/>
              <a:t>27</a:t>
            </a:r>
            <a:r>
              <a:rPr lang="nb-NO" dirty="0" smtClean="0"/>
              <a:t>.0</a:t>
            </a:r>
            <a:r>
              <a:rPr lang="bg-BG" dirty="0" smtClean="0"/>
              <a:t>7</a:t>
            </a:r>
            <a:r>
              <a:rPr lang="nb-NO" dirty="0" smtClean="0"/>
              <a:t>.202</a:t>
            </a:r>
            <a:r>
              <a:rPr lang="bg-BG" dirty="0" smtClean="0"/>
              <a:t>3 г.</a:t>
            </a:r>
            <a:endParaRPr lang="nb-NO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413414" y="843511"/>
            <a:ext cx="29378781" cy="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59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386" y="1133855"/>
            <a:ext cx="21861705" cy="1627633"/>
          </a:xfrm>
        </p:spPr>
        <p:txBody>
          <a:bodyPr/>
          <a:lstStyle/>
          <a:p>
            <a:r>
              <a:rPr lang="bg-BG" sz="4400" dirty="0"/>
              <a:t>Предложения за мерки за реакция при извънредни и кризисни ситуации от здравен характер, насочени към социално изключени и </a:t>
            </a:r>
            <a:r>
              <a:rPr lang="bg-BG" sz="4400" dirty="0" err="1"/>
              <a:t>маргинализирани</a:t>
            </a:r>
            <a:r>
              <a:rPr lang="bg-BG" sz="4400" dirty="0"/>
              <a:t> общности</a:t>
            </a:r>
            <a:r>
              <a:rPr lang="bg-BG" sz="4800" dirty="0"/>
              <a:t/>
            </a:r>
            <a:br>
              <a:rPr lang="bg-BG" sz="4800" dirty="0"/>
            </a:b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3108959"/>
            <a:ext cx="21861705" cy="9170569"/>
          </a:xfrm>
        </p:spPr>
        <p:txBody>
          <a:bodyPr/>
          <a:lstStyle/>
          <a:p>
            <a:pPr algn="just"/>
            <a:r>
              <a:rPr lang="bg-BG" sz="3200" dirty="0"/>
              <a:t>Общините да идентифицират населени места, в които има нужда от фокусирана работа в конкретна уязвима общност и съответно да препоръчва на общинските ръководства да се ангажират със заявяването на нови бройки по делегиран бюджет, избора и назначаването на здравен </a:t>
            </a:r>
            <a:r>
              <a:rPr lang="bg-BG" sz="3200" dirty="0" err="1"/>
              <a:t>медиатор</a:t>
            </a:r>
            <a:r>
              <a:rPr lang="bg-BG" sz="3200" dirty="0"/>
              <a:t>.</a:t>
            </a:r>
          </a:p>
          <a:p>
            <a:pPr lvl="0" algn="just"/>
            <a:r>
              <a:rPr lang="bg-BG" sz="3200" dirty="0" smtClean="0"/>
              <a:t>В </a:t>
            </a:r>
            <a:r>
              <a:rPr lang="bg-BG" sz="3200" dirty="0"/>
              <a:t>Националния план за действие за изпълнение на Националната стратегия на Република България за равенство, приобщаване и участие на ромите 2021-2030 г. по приоритет „Здравеопазване“ да се предвидят дейности за реакция при извънредни и кризисни ситуации от здравен характер.</a:t>
            </a:r>
          </a:p>
          <a:p>
            <a:pPr lvl="0" algn="just"/>
            <a:r>
              <a:rPr lang="bg-BG" sz="3200" dirty="0"/>
              <a:t>При разработване на областните стратегии и планове в приоритет „Здравеопазване“ здравните </a:t>
            </a:r>
            <a:r>
              <a:rPr lang="bg-BG" sz="3200" dirty="0" err="1"/>
              <a:t>медиатори</a:t>
            </a:r>
            <a:r>
              <a:rPr lang="bg-BG" sz="3200" dirty="0"/>
              <a:t> активно да бъдат включени съобразно областните и общинските приоритети. </a:t>
            </a:r>
          </a:p>
          <a:p>
            <a:pPr lvl="0" algn="just"/>
            <a:r>
              <a:rPr lang="bg-BG" sz="3200" dirty="0"/>
              <a:t>Регламентиране на ангажимента на постоянна комисия за борба с епидемичното разпространение на заразни болести на областно ниво  от страна на РЗИ (МЗ) да разработи указания за работата на терен при възникване на криза от здравен характер, съобразена с националните указания.</a:t>
            </a:r>
          </a:p>
          <a:p>
            <a:pPr lvl="0" algn="just"/>
            <a:r>
              <a:rPr lang="bg-BG" sz="3200" dirty="0"/>
              <a:t>Провеждане на надграждащи обучения за реакция при кризисни ситуации от здравен характер на областно ниво от РЗИ със съдействието на общини, БЧК, лечебни заведения и други  и създаване на необходимата организация и координация между всички ангажирани структури.</a:t>
            </a:r>
          </a:p>
          <a:p>
            <a:endParaRPr lang="bg-BG" dirty="0"/>
          </a:p>
          <a:p>
            <a:pPr lvl="0"/>
            <a:endParaRPr lang="bg-B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0382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2643480" y="5997647"/>
            <a:ext cx="19583473" cy="1354217"/>
          </a:xfrm>
        </p:spPr>
        <p:txBody>
          <a:bodyPr/>
          <a:lstStyle/>
          <a:p>
            <a:pPr algn="ctr"/>
            <a:r>
              <a:rPr lang="bg-BG" sz="8800" dirty="0" smtClean="0"/>
              <a:t>Благодаря за вниманието!</a:t>
            </a:r>
            <a:endParaRPr lang="en-GB" sz="88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413414" y="843511"/>
            <a:ext cx="29378781" cy="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2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1481328"/>
            <a:ext cx="21861705" cy="1079820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800" dirty="0"/>
              <a:t>П</a:t>
            </a:r>
            <a:r>
              <a:rPr lang="ru-RU" sz="4800" dirty="0" smtClean="0"/>
              <a:t>роект </a:t>
            </a:r>
            <a:r>
              <a:rPr lang="ru-RU" sz="4800" dirty="0"/>
              <a:t>№ BGLD-1.006-0001 „Здравеопазване за всички“ по Програма „Местно развитие, намаляване на бедността и подобрено включване на уязвимите групи“, финансирана от Финансовия механизъм на Европейското икономическо пространство 2014 – 2021 г</a:t>
            </a:r>
            <a:r>
              <a:rPr lang="ru-RU" sz="4800" dirty="0" smtClean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4800" dirty="0" smtClean="0"/>
              <a:t>Заповед </a:t>
            </a:r>
            <a:r>
              <a:rPr lang="ru-RU" sz="4800" dirty="0"/>
              <a:t>№ РД-13-242/24.11.2022 г., изменена със Заповед № РД-13-19/02.03.2023 г., </a:t>
            </a:r>
            <a:r>
              <a:rPr lang="ru-RU" sz="4800" dirty="0" smtClean="0"/>
              <a:t>за работна </a:t>
            </a:r>
            <a:r>
              <a:rPr lang="ru-RU" sz="4800" dirty="0"/>
              <a:t>група от експерти на Министерство на здравеопазването </a:t>
            </a:r>
            <a:r>
              <a:rPr lang="ru-RU" sz="4800" dirty="0" smtClean="0"/>
              <a:t>и </a:t>
            </a:r>
            <a:r>
              <a:rPr lang="ru-RU" sz="4800" dirty="0"/>
              <a:t>представители на Сдружение „Национална мрежа на здравните медиатори</a:t>
            </a:r>
            <a:r>
              <a:rPr lang="ru-RU" sz="4800" dirty="0" smtClean="0"/>
              <a:t>“, </a:t>
            </a:r>
            <a:r>
              <a:rPr lang="ru-RU" sz="4800" dirty="0"/>
              <a:t>която да изготви мерки за реакция при извънредни и кризисни ситуации от здравен характер, насочени към социално изключени и маргинализирани общности. </a:t>
            </a:r>
            <a:endParaRPr lang="bg-BG" sz="48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4465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g-BG" sz="4000" dirty="0" smtClean="0"/>
              <a:t>Да се направи преглед на нормативната рамка в областта на готовност и реакция при </a:t>
            </a:r>
            <a:r>
              <a:rPr lang="bg-BG" sz="4000" dirty="0" smtClean="0"/>
              <a:t>епидемични </a:t>
            </a:r>
            <a:r>
              <a:rPr lang="bg-BG" sz="4000" dirty="0" smtClean="0"/>
              <a:t>ситуации;</a:t>
            </a:r>
          </a:p>
          <a:p>
            <a:pPr algn="just"/>
            <a:r>
              <a:rPr lang="bg-BG" sz="4000" dirty="0"/>
              <a:t>Да се направи преглед</a:t>
            </a:r>
            <a:r>
              <a:rPr lang="bg-BG" sz="4000" dirty="0" smtClean="0"/>
              <a:t> на добрите практики за взаимодействие при извънредни и кризисни ситуации от здравен характер;</a:t>
            </a:r>
            <a:endParaRPr lang="bg-BG" sz="4000" dirty="0"/>
          </a:p>
          <a:p>
            <a:pPr algn="just"/>
            <a:r>
              <a:rPr lang="bg-BG" sz="4000" dirty="0" smtClean="0"/>
              <a:t>Да се идентифицират </a:t>
            </a:r>
            <a:r>
              <a:rPr lang="bg-BG" sz="4000" dirty="0"/>
              <a:t>пропуските при планирането и изпълнението на </a:t>
            </a:r>
            <a:r>
              <a:rPr lang="bg-BG" sz="4000" dirty="0" smtClean="0"/>
              <a:t>мерките </a:t>
            </a:r>
            <a:r>
              <a:rPr lang="bg-BG" sz="4000" dirty="0"/>
              <a:t>за реакция при възникнала кризисна ситуация от здравен характер и по-специално по отношение на социално изключени и изолирани </a:t>
            </a:r>
            <a:r>
              <a:rPr lang="bg-BG" sz="4000" dirty="0" smtClean="0"/>
              <a:t>общности;</a:t>
            </a:r>
          </a:p>
          <a:p>
            <a:pPr algn="just"/>
            <a:r>
              <a:rPr lang="bg-BG" sz="4000" dirty="0" smtClean="0"/>
              <a:t>Да </a:t>
            </a:r>
            <a:r>
              <a:rPr lang="bg-BG" sz="4000" dirty="0"/>
              <a:t>предложи за разработване организационни мерки за реакция при извънредни и кризисни ситуации, по отношение на превенция на социално изключени и изолирани </a:t>
            </a:r>
            <a:r>
              <a:rPr lang="bg-BG" sz="4000" dirty="0" err="1"/>
              <a:t>маргинализирани</a:t>
            </a:r>
            <a:r>
              <a:rPr lang="bg-BG" sz="4000" dirty="0"/>
              <a:t> </a:t>
            </a:r>
            <a:r>
              <a:rPr lang="bg-BG" sz="4000" dirty="0" smtClean="0"/>
              <a:t>общности.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49723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3312" y="3474719"/>
            <a:ext cx="21768779" cy="8804809"/>
          </a:xfrm>
        </p:spPr>
        <p:txBody>
          <a:bodyPr>
            <a:normAutofit/>
          </a:bodyPr>
          <a:lstStyle/>
          <a:p>
            <a:pPr algn="just"/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за здравето;</a:t>
            </a:r>
            <a:r>
              <a:rPr lang="bg-BG" sz="4000" b="1" dirty="0" smtClean="0"/>
              <a:t> </a:t>
            </a:r>
          </a:p>
          <a:p>
            <a:pPr algn="just"/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Национален план на Р България за готовност </a:t>
            </a:r>
            <a:r>
              <a:rPr lang="bg-B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пандемия</a:t>
            </a:r>
            <a:r>
              <a:rPr lang="bg-BG" sz="4000" dirty="0"/>
              <a:t>: </a:t>
            </a:r>
            <a:endParaRPr lang="bg-BG" sz="4000" dirty="0" smtClean="0"/>
          </a:p>
          <a:p>
            <a:pPr marL="0" indent="0" algn="just">
              <a:buNone/>
            </a:pPr>
            <a:r>
              <a:rPr lang="bg-BG" sz="4000" dirty="0" smtClean="0"/>
              <a:t>определя </a:t>
            </a:r>
            <a:r>
              <a:rPr lang="bg-BG" sz="4000" dirty="0"/>
              <a:t>основните цели и действия </a:t>
            </a:r>
            <a:r>
              <a:rPr lang="bg-BG" sz="4000" dirty="0" smtClean="0"/>
              <a:t>при </a:t>
            </a:r>
            <a:r>
              <a:rPr lang="bg-BG" sz="4000" dirty="0"/>
              <a:t>поява на пандемия, </a:t>
            </a:r>
            <a:r>
              <a:rPr lang="bg-BG" sz="4000" dirty="0" smtClean="0"/>
              <a:t>насочени </a:t>
            </a:r>
            <a:r>
              <a:rPr lang="bg-BG" sz="4000" dirty="0"/>
              <a:t>към опазване на общественото здраве и предприемане на здравни интервенции в областта на лечението и профилактиката на </a:t>
            </a:r>
            <a:r>
              <a:rPr lang="bg-BG" sz="4000" dirty="0" err="1"/>
              <a:t>пандемичното</a:t>
            </a:r>
            <a:r>
              <a:rPr lang="bg-BG" sz="4000" dirty="0"/>
              <a:t> заболяване, информиране на обществеността; поддържане на функционирането на основни за обществения живот сектори и </a:t>
            </a:r>
            <a:r>
              <a:rPr lang="bg-BG" sz="4000" dirty="0" smtClean="0"/>
              <a:t>служби </a:t>
            </a:r>
            <a:r>
              <a:rPr lang="en-US" sz="4000" dirty="0" smtClean="0"/>
              <a:t>(</a:t>
            </a:r>
            <a:r>
              <a:rPr lang="bg-BG" sz="4000" dirty="0" smtClean="0"/>
              <a:t>здравеопазване</a:t>
            </a:r>
            <a:r>
              <a:rPr lang="bg-BG" sz="4000" dirty="0"/>
              <a:t>, сигурност, транспорт и </a:t>
            </a:r>
            <a:r>
              <a:rPr lang="bg-BG" sz="4000" dirty="0" err="1" smtClean="0"/>
              <a:t>др</a:t>
            </a:r>
            <a:r>
              <a:rPr lang="en-US" sz="4000" dirty="0" smtClean="0"/>
              <a:t>)</a:t>
            </a:r>
            <a:r>
              <a:rPr lang="bg-BG" sz="4000" dirty="0" smtClean="0"/>
              <a:t>. За изпълнението на дейностите със заповед на министър-председателя е създаден Национален </a:t>
            </a:r>
            <a:r>
              <a:rPr lang="bg-BG" sz="4000" dirty="0" err="1"/>
              <a:t>пандемичен</a:t>
            </a:r>
            <a:r>
              <a:rPr lang="bg-BG" sz="4000" dirty="0"/>
              <a:t> </a:t>
            </a:r>
            <a:r>
              <a:rPr lang="bg-BG" sz="4000" dirty="0" smtClean="0"/>
              <a:t>комитет, в чийто състав са </a:t>
            </a:r>
            <a:r>
              <a:rPr lang="bg-BG" sz="4000" dirty="0"/>
              <a:t>включени представители на отговорните министерства (МЗ, МФ, МТ, МВнР, МОН, МТСП, МК, МО, МИИ, МИР, МП, </a:t>
            </a:r>
            <a:r>
              <a:rPr lang="bg-BG" sz="4000" dirty="0" smtClean="0"/>
              <a:t>МЗХ, </a:t>
            </a:r>
            <a:r>
              <a:rPr lang="bg-BG" sz="4000" dirty="0"/>
              <a:t>ММС, МВР и МЕ</a:t>
            </a:r>
            <a:r>
              <a:rPr lang="bg-BG" sz="4000" dirty="0" smtClean="0"/>
              <a:t>). Дейностите се </a:t>
            </a:r>
            <a:r>
              <a:rPr lang="bg-BG" sz="4000" dirty="0"/>
              <a:t>прилагат чрез изпълнението на </a:t>
            </a:r>
            <a:r>
              <a:rPr lang="bg-BG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оперативни </a:t>
            </a:r>
            <a:r>
              <a:rPr lang="bg-BG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планове;</a:t>
            </a:r>
            <a:endParaRPr lang="bg-BG" sz="4000" dirty="0"/>
          </a:p>
          <a:p>
            <a:pPr marL="0" indent="0">
              <a:buNone/>
            </a:pPr>
            <a:endParaRPr lang="bg-BG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0386" y="712674"/>
            <a:ext cx="21861705" cy="1846659"/>
          </a:xfrm>
        </p:spPr>
        <p:txBody>
          <a:bodyPr/>
          <a:lstStyle/>
          <a:p>
            <a:r>
              <a:rPr lang="bg-BG" sz="6000" dirty="0"/>
              <a:t>Нормативна рамка в областта на готовност и реакция при епидемични ситуации:  </a:t>
            </a:r>
          </a:p>
        </p:txBody>
      </p:sp>
    </p:spTree>
    <p:extLst>
      <p:ext uri="{BB962C8B-B14F-4D97-AF65-F5344CB8AC3E}">
        <p14:creationId xmlns:p14="http://schemas.microsoft.com/office/powerpoint/2010/main" val="279167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3312" y="2999233"/>
            <a:ext cx="21768779" cy="92802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Национален оперативен план за справяне с пандемията от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r>
              <a:rPr lang="bg-BG" sz="3600" b="1" dirty="0" smtClean="0"/>
              <a:t>: </a:t>
            </a:r>
          </a:p>
          <a:p>
            <a:pPr marL="0" indent="0" algn="just">
              <a:buNone/>
            </a:pPr>
            <a:r>
              <a:rPr lang="bg-BG" sz="3600" dirty="0" smtClean="0"/>
              <a:t>разписани </a:t>
            </a:r>
            <a:r>
              <a:rPr lang="bg-BG" sz="3600" dirty="0"/>
              <a:t>дейности по осигуряване на страната с лекарствени продукти за лечение и профилактика на COVID-19, организация на медицинската помощ, болничното лечение и координация на хоспитализациите; показатели, критерии и срокове за въвеждане на временни противоепидемични </a:t>
            </a:r>
            <a:r>
              <a:rPr lang="bg-BG" sz="3600" dirty="0" smtClean="0"/>
              <a:t>мерки. Основните </a:t>
            </a:r>
            <a:r>
              <a:rPr lang="bg-BG" sz="3600" dirty="0"/>
              <a:t>дейности </a:t>
            </a:r>
            <a:r>
              <a:rPr lang="bg-BG" sz="3600" dirty="0" smtClean="0"/>
              <a:t>са </a:t>
            </a:r>
            <a:r>
              <a:rPr lang="bg-BG" sz="3600" dirty="0"/>
              <a:t>от компетентността на Министерство на здравеопазването </a:t>
            </a:r>
            <a:r>
              <a:rPr lang="bg-BG" sz="3600" dirty="0" smtClean="0"/>
              <a:t>с подкрепа на МВР. </a:t>
            </a:r>
            <a:r>
              <a:rPr lang="bg-BG" sz="3600" dirty="0"/>
              <a:t>Областните управители и органите на местно самоуправление и местна администрация създават необходимата организация за контрол по спазване на въведените противоепидемични мерки.</a:t>
            </a:r>
          </a:p>
          <a:p>
            <a:pPr algn="just"/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Областни планове за борба с грип и остри респираторни заболявания</a:t>
            </a:r>
            <a:r>
              <a:rPr lang="bg-BG" sz="3600" b="1" dirty="0" smtClean="0"/>
              <a:t>: </a:t>
            </a:r>
          </a:p>
          <a:p>
            <a:pPr marL="0" indent="0" algn="just">
              <a:buNone/>
            </a:pPr>
            <a:r>
              <a:rPr lang="bg-BG" sz="3600" dirty="0" smtClean="0"/>
              <a:t>разработени на </a:t>
            </a:r>
            <a:r>
              <a:rPr lang="bg-BG" sz="3600" dirty="0"/>
              <a:t>областно </a:t>
            </a:r>
            <a:r>
              <a:rPr lang="bg-BG" sz="3600" dirty="0" smtClean="0"/>
              <a:t>ниво от РЗИ. Определя се състава </a:t>
            </a:r>
            <a:r>
              <a:rPr lang="bg-BG" sz="3600" dirty="0"/>
              <a:t>на областния оперативен щаб за борба с грип и ОРЗ, включващ представители на РЗИ, специалисти по инфекциозни болести, </a:t>
            </a:r>
            <a:r>
              <a:rPr lang="bg-BG" sz="3600" dirty="0" smtClean="0"/>
              <a:t>ОПЛ </a:t>
            </a:r>
            <a:r>
              <a:rPr lang="bg-BG" sz="3600" dirty="0"/>
              <a:t>и експерти от регионалните управления на образованието, общината. По преценка на директора на РЗИ могат да бъдат включени и други специалисти/експерти в зависимост от разискваните </a:t>
            </a:r>
            <a:r>
              <a:rPr lang="bg-BG" sz="3600" dirty="0" smtClean="0"/>
              <a:t>проблеми.</a:t>
            </a:r>
          </a:p>
          <a:p>
            <a:pPr algn="just"/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Взаимовръзките на местно ниво за работа в кризисна ситуация от здравен </a:t>
            </a: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характер:</a:t>
            </a:r>
          </a:p>
          <a:p>
            <a:pPr marL="0" indent="0" algn="just">
              <a:buNone/>
            </a:pPr>
            <a:r>
              <a:rPr lang="bg-BG" sz="3600" dirty="0" smtClean="0"/>
              <a:t>включването </a:t>
            </a:r>
            <a:r>
              <a:rPr lang="bg-BG" sz="3600" dirty="0"/>
              <a:t>на Здравните </a:t>
            </a:r>
            <a:r>
              <a:rPr lang="bg-BG" sz="3600" dirty="0" err="1"/>
              <a:t>медиатори</a:t>
            </a:r>
            <a:r>
              <a:rPr lang="bg-BG" sz="3600" dirty="0"/>
              <a:t> като действащо звено в редица стратегически документи и програми; подпомагане дейността на общините по провеждане на политики в областта на здравната профилактика сред населението и на лекарите при и по повод на предоставяната медицинска помощ</a:t>
            </a:r>
            <a:endParaRPr lang="bg-BG" sz="36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0386" y="805008"/>
            <a:ext cx="21861705" cy="1661993"/>
          </a:xfrm>
        </p:spPr>
        <p:txBody>
          <a:bodyPr/>
          <a:lstStyle/>
          <a:p>
            <a:r>
              <a:rPr lang="bg-BG" sz="5400" dirty="0"/>
              <a:t>Нормативна рамка в областта на готовност и реакция при епидемични ситуации: </a:t>
            </a:r>
          </a:p>
        </p:txBody>
      </p:sp>
    </p:spTree>
    <p:extLst>
      <p:ext uri="{BB962C8B-B14F-4D97-AF65-F5344CB8AC3E}">
        <p14:creationId xmlns:p14="http://schemas.microsoft.com/office/powerpoint/2010/main" val="38760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3312" y="2395728"/>
            <a:ext cx="21768779" cy="10277856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endParaRPr lang="bg-B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dirty="0" smtClean="0"/>
              <a:t>Важно заключение след направения преглед на </a:t>
            </a:r>
            <a:r>
              <a:rPr lang="bg-BG" b="1" dirty="0" smtClean="0"/>
              <a:t>световния опит </a:t>
            </a:r>
            <a:r>
              <a:rPr lang="bg-BG" dirty="0" smtClean="0"/>
              <a:t>е, че </a:t>
            </a:r>
            <a:r>
              <a:rPr lang="bg-BG" dirty="0"/>
              <a:t>за постигане на желаната реакция спрямо труднодостъпни </a:t>
            </a:r>
            <a:r>
              <a:rPr lang="bg-BG" dirty="0" err="1"/>
              <a:t>маргинализирани</a:t>
            </a:r>
            <a:r>
              <a:rPr lang="bg-BG" dirty="0"/>
              <a:t> групи е ключово след правилната комуникация с целевата група непосредствено да се пристъпи към изпълнението на необходимото </a:t>
            </a:r>
            <a:r>
              <a:rPr lang="bg-BG" dirty="0" smtClean="0"/>
              <a:t>действие. </a:t>
            </a:r>
            <a:r>
              <a:rPr lang="bg-BG" dirty="0"/>
              <a:t>Изводите показват, че информационната кампания трябва да върви паралелно с изпълнението на </a:t>
            </a:r>
            <a:r>
              <a:rPr lang="bg-BG" dirty="0" smtClean="0"/>
              <a:t>действията.</a:t>
            </a:r>
          </a:p>
          <a:p>
            <a:pPr algn="just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страната ни </a:t>
            </a:r>
            <a:r>
              <a:rPr lang="bg-BG" dirty="0" smtClean="0"/>
              <a:t>епидемията </a:t>
            </a:r>
            <a:r>
              <a:rPr lang="bg-BG" dirty="0"/>
              <a:t>от морбили през 2008-2009 г</a:t>
            </a:r>
            <a:r>
              <a:rPr lang="bg-BG" dirty="0" smtClean="0"/>
              <a:t>.</a:t>
            </a:r>
            <a:r>
              <a:rPr lang="bg-BG" dirty="0"/>
              <a:t> дава представа за 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добро сътрудничество между РЗИ, ОПЛ и здравните </a:t>
            </a:r>
            <a:r>
              <a:rPr lang="bg-B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медиатори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/>
              <a:t>Положено е началото </a:t>
            </a:r>
            <a:r>
              <a:rPr lang="ru-RU" dirty="0"/>
              <a:t>на ежегодни Национални срещи на здравните медиатори, на които </a:t>
            </a:r>
            <a:r>
              <a:rPr lang="ru-RU" dirty="0" smtClean="0"/>
              <a:t>да </a:t>
            </a:r>
            <a:r>
              <a:rPr lang="ru-RU" dirty="0"/>
              <a:t>бъдат допълнително обучавани по теми, свързани с инфекциозни заболявания и ваксини. </a:t>
            </a:r>
            <a:r>
              <a:rPr lang="ru-RU" dirty="0" smtClean="0"/>
              <a:t>Стартират </a:t>
            </a:r>
            <a:r>
              <a:rPr lang="ru-RU" dirty="0"/>
              <a:t>Академии за ваксинопрофилактика, които се организират на регионален принцип. В тях участват здравни медиатори, РЗИ, ОПЛ и </a:t>
            </a:r>
            <a:r>
              <a:rPr lang="ru-RU" dirty="0" smtClean="0"/>
              <a:t>педиатри. </a:t>
            </a:r>
          </a:p>
          <a:p>
            <a:pPr marL="530225" indent="-530225" algn="just" defTabSz="438150">
              <a:buNone/>
            </a:pPr>
            <a:r>
              <a:rPr lang="ru-RU" dirty="0" smtClean="0"/>
              <a:t>	Във </a:t>
            </a:r>
            <a:r>
              <a:rPr lang="ru-RU" dirty="0"/>
              <a:t>връзка с организиране, координиране и прилагане на мерките спрямо пандемичното разпространение на COVID-19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в страната са създадени областни щабове с представители от РЗИ, местната власт и различни ведомства в областта на образованието, социалната политика, реда и сигурността и др. В дейността на щабовете здравните медиатори са ангажирани или директно от РЗИ, или с разпореждане на щаба. </a:t>
            </a:r>
            <a:endParaRPr lang="ru-RU" dirty="0" smtClean="0"/>
          </a:p>
          <a:p>
            <a:pPr algn="just" defTabSz="438150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участие на здравните </a:t>
            </a:r>
            <a:r>
              <a:rPr lang="bg-B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медиатори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„Подкрепа на работещи в системата на здравеопазването в условия на заплаха за общественото здраве от COVID-19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</a:p>
          <a:p>
            <a:pPr defTabSz="438150"/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0225" indent="-530225" defTabSz="438150">
              <a:buNone/>
            </a:pPr>
            <a:endParaRPr lang="bg-BG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0386" y="805006"/>
            <a:ext cx="21861705" cy="1661993"/>
          </a:xfrm>
        </p:spPr>
        <p:txBody>
          <a:bodyPr/>
          <a:lstStyle/>
          <a:p>
            <a:pPr algn="just"/>
            <a:r>
              <a:rPr lang="bg-BG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Добри практики за взаимодействие при извънредни и кризисни ситуации от здравен характер:</a:t>
            </a:r>
          </a:p>
        </p:txBody>
      </p:sp>
    </p:spTree>
    <p:extLst>
      <p:ext uri="{BB962C8B-B14F-4D97-AF65-F5344CB8AC3E}">
        <p14:creationId xmlns:p14="http://schemas.microsoft.com/office/powerpoint/2010/main" val="121555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3312" y="2450592"/>
            <a:ext cx="21768779" cy="9828937"/>
          </a:xfrm>
        </p:spPr>
        <p:txBody>
          <a:bodyPr>
            <a:normAutofit/>
          </a:bodyPr>
          <a:lstStyle/>
          <a:p>
            <a:pPr algn="just"/>
            <a:r>
              <a:rPr lang="bg-BG" dirty="0"/>
              <a:t>Към момента като административно ръководни структури при извънредни и кризисни ситуации от здравен характер нормативно уредени са единствено Национален </a:t>
            </a:r>
            <a:r>
              <a:rPr lang="bg-BG" dirty="0" err="1"/>
              <a:t>пандемичен</a:t>
            </a:r>
            <a:r>
              <a:rPr lang="bg-BG" dirty="0"/>
              <a:t> комитет и областните щабове за борба с грип и ОРЗ. Съгласно Националния план на Република България за готовност при пандемия, в случай на пандемия се изготвят оперативни планове с посочени отговорни структури и координация. </a:t>
            </a:r>
          </a:p>
          <a:p>
            <a:pPr algn="just"/>
            <a:r>
              <a:rPr lang="bg-BG" dirty="0" smtClean="0"/>
              <a:t>В </a:t>
            </a:r>
            <a:r>
              <a:rPr lang="bg-BG" dirty="0"/>
              <a:t>чл. 10 от Закона за здравето е регламентирано, че РЗИ осъществяват на територията на съответната област дейности по планиране и организиране на здравните дейности при бедствия, аварии и катастрофи. В чл. 116 от </a:t>
            </a:r>
            <a:r>
              <a:rPr lang="bg-BG" dirty="0" smtClean="0"/>
              <a:t>ЗЗ е </a:t>
            </a:r>
            <a:r>
              <a:rPr lang="bg-BG" dirty="0"/>
              <a:t>посочено, че за осъществяване на медицинското осигуряване при бедствия, аварии и катастрофи към директора на РЗИ се създава съвет за медицинско осигуряване при бедствия, аварии и катастрофи. Директорът на РЗИ е председател на съвета. Съветът включва един представител на РЗИ, директорите на лечебните заведения за болнична помощ, на центъра за спешна медицинска помощ и представители на областната администрация и на общините в съответния регион. Съветът приема регионалните планове за действие в условията на бедствия, аварии и катастрофи</a:t>
            </a:r>
          </a:p>
          <a:p>
            <a:pPr algn="just"/>
            <a:r>
              <a:rPr lang="bg-BG" dirty="0"/>
              <a:t>Съгласно чл. 9 от Устройствения правилник на </a:t>
            </a:r>
            <a:r>
              <a:rPr lang="bg-BG" dirty="0" smtClean="0"/>
              <a:t>РЗИ, </a:t>
            </a:r>
            <a:r>
              <a:rPr lang="bg-BG" dirty="0"/>
              <a:t>директорът </a:t>
            </a:r>
            <a:r>
              <a:rPr lang="bg-BG" dirty="0" smtClean="0"/>
              <a:t>провежда </a:t>
            </a:r>
            <a:r>
              <a:rPr lang="bg-BG" dirty="0"/>
              <a:t>дейността по организацията и осигуряването на здравната помощ при бедствия, аварии и катастрофи на територията на съответната област, както и осъществява методическо ръководство върху дейността на звеното в общинската администрация, изпълняващо функции в сферата на здравеопазването, създава със заповед консултативни съвети, комисии и експертни работни групи</a:t>
            </a:r>
          </a:p>
          <a:p>
            <a:endParaRPr lang="bg-B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0386" y="1220504"/>
            <a:ext cx="21861705" cy="830997"/>
          </a:xfrm>
        </p:spPr>
        <p:txBody>
          <a:bodyPr/>
          <a:lstStyle/>
          <a:p>
            <a:r>
              <a:rPr lang="bg-BG" sz="5400" dirty="0"/>
              <a:t>Констатации и </a:t>
            </a:r>
            <a:r>
              <a:rPr lang="bg-BG" sz="5400" dirty="0" smtClean="0"/>
              <a:t>проблеми: 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372101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328" y="1120693"/>
            <a:ext cx="21640763" cy="830997"/>
          </a:xfrm>
        </p:spPr>
        <p:txBody>
          <a:bodyPr/>
          <a:lstStyle/>
          <a:p>
            <a:r>
              <a:rPr lang="bg-BG" sz="5400" dirty="0"/>
              <a:t>Констатации и </a:t>
            </a:r>
            <a:r>
              <a:rPr lang="bg-BG" sz="5400" dirty="0" smtClean="0"/>
              <a:t>проблеми: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2304288"/>
            <a:ext cx="21861705" cy="9975241"/>
          </a:xfrm>
        </p:spPr>
        <p:txBody>
          <a:bodyPr/>
          <a:lstStyle/>
          <a:p>
            <a:pPr algn="just"/>
            <a:r>
              <a:rPr lang="bg-BG" sz="3200" dirty="0"/>
              <a:t>По отношение на случаите с регистрирано епидемично разпространение на друга заразна болест, извън посочените в чл. 61, ал. 1 от Закона за здравето няма създаден механизъм на взаимодействие</a:t>
            </a:r>
            <a:r>
              <a:rPr lang="bg-BG" sz="3200" dirty="0" smtClean="0"/>
              <a:t>.</a:t>
            </a:r>
          </a:p>
          <a:p>
            <a:pPr algn="just"/>
            <a:r>
              <a:rPr lang="bg-BG" sz="3200" dirty="0"/>
              <a:t>В рамките на Националната стратегия на Република България за равенство, приобщаване и участие на ромите 2021-2030 г., приета с Решение № 278 на Министерския съвет от 2022 г. и Националния план за действие за периода 2022-2023 г. по приоритет „Здравеопазване“ </a:t>
            </a:r>
            <a:r>
              <a:rPr lang="bg-BG" sz="3200" dirty="0" smtClean="0"/>
              <a:t>към </a:t>
            </a:r>
            <a:r>
              <a:rPr lang="bg-BG" sz="3200" dirty="0"/>
              <a:t>нея, здравните </a:t>
            </a:r>
            <a:r>
              <a:rPr lang="bg-BG" sz="3200" dirty="0" err="1"/>
              <a:t>медиатори</a:t>
            </a:r>
            <a:r>
              <a:rPr lang="bg-BG" sz="3200" dirty="0"/>
              <a:t> са включени, като основен партньор при изпълнение на </a:t>
            </a:r>
            <a:r>
              <a:rPr lang="bg-BG" sz="3200" dirty="0" smtClean="0"/>
              <a:t>мерките. </a:t>
            </a:r>
          </a:p>
          <a:p>
            <a:pPr algn="just"/>
            <a:r>
              <a:rPr lang="bg-BG" sz="3200" dirty="0" smtClean="0"/>
              <a:t>В </a:t>
            </a:r>
            <a:r>
              <a:rPr lang="bg-BG" sz="3200" dirty="0"/>
              <a:t>Стратегията обаче не са разписани мерки и действия при здравни кризи. В тази връзка ролята на здравния </a:t>
            </a:r>
            <a:r>
              <a:rPr lang="bg-BG" sz="3200" dirty="0" err="1"/>
              <a:t>медиатор</a:t>
            </a:r>
            <a:r>
              <a:rPr lang="bg-BG" sz="3200" dirty="0"/>
              <a:t> не е ясно регламентирана при такива ситуации. </a:t>
            </a:r>
            <a:endParaRPr lang="bg-BG" sz="3200" dirty="0" smtClean="0"/>
          </a:p>
          <a:p>
            <a:pPr algn="just"/>
            <a:r>
              <a:rPr lang="bg-BG" sz="3200" dirty="0"/>
              <a:t>Не е налице добра координация вътре в местните структури за управление и между институциите на местно ниво по отношение на организацията на отговора на епидемията</a:t>
            </a:r>
            <a:r>
              <a:rPr lang="en-US" sz="3200" dirty="0"/>
              <a:t>.</a:t>
            </a:r>
            <a:r>
              <a:rPr lang="bg-BG" sz="3200" dirty="0"/>
              <a:t> При обявяването на </a:t>
            </a:r>
            <a:r>
              <a:rPr lang="en-US" sz="3200" dirty="0"/>
              <a:t>COVID -19 </a:t>
            </a:r>
            <a:r>
              <a:rPr lang="bg-BG" sz="3200" dirty="0"/>
              <a:t>пандемия общинските щабове имат координираща роля, която включва </a:t>
            </a:r>
            <a:r>
              <a:rPr lang="bg-BG" sz="3200" dirty="0" smtClean="0"/>
              <a:t>РЗИ, ОПЛ, </a:t>
            </a:r>
            <a:r>
              <a:rPr lang="bg-BG" sz="3200" dirty="0"/>
              <a:t>полиция. Много от  здравните </a:t>
            </a:r>
            <a:r>
              <a:rPr lang="bg-BG" sz="3200" dirty="0" err="1"/>
              <a:t>медиатори</a:t>
            </a:r>
            <a:r>
              <a:rPr lang="bg-BG" sz="3200" dirty="0"/>
              <a:t> </a:t>
            </a:r>
            <a:r>
              <a:rPr lang="bg-BG" sz="3200" dirty="0" smtClean="0"/>
              <a:t>са </a:t>
            </a:r>
            <a:r>
              <a:rPr lang="bg-BG" sz="3200" dirty="0"/>
              <a:t>оценени  като редови общински служители и не са осъществявали работа на терен заради спазване на противоепидемични </a:t>
            </a:r>
            <a:r>
              <a:rPr lang="bg-BG" sz="3200" dirty="0" smtClean="0"/>
              <a:t>мерки. </a:t>
            </a:r>
          </a:p>
          <a:p>
            <a:pPr algn="just"/>
            <a:r>
              <a:rPr lang="bg-BG" sz="3200" dirty="0" smtClean="0"/>
              <a:t>От страна </a:t>
            </a:r>
            <a:r>
              <a:rPr lang="bg-BG" sz="3200" dirty="0"/>
              <a:t>на </a:t>
            </a:r>
            <a:r>
              <a:rPr lang="bg-BG" sz="3200" dirty="0" smtClean="0"/>
              <a:t>Сдружение „Национална мрежа на здравните </a:t>
            </a:r>
            <a:r>
              <a:rPr lang="bg-BG" sz="3200" dirty="0" err="1" smtClean="0"/>
              <a:t>медиатори</a:t>
            </a:r>
            <a:r>
              <a:rPr lang="bg-BG" sz="3200" dirty="0" smtClean="0"/>
              <a:t>“ </a:t>
            </a:r>
            <a:r>
              <a:rPr lang="bg-BG" sz="3200" dirty="0" smtClean="0"/>
              <a:t>са изготвени Указания </a:t>
            </a:r>
            <a:r>
              <a:rPr lang="bg-BG" sz="3200" dirty="0"/>
              <a:t>за работата на здравните </a:t>
            </a:r>
            <a:r>
              <a:rPr lang="bg-BG" sz="3200" dirty="0" err="1"/>
              <a:t>медиатори</a:t>
            </a:r>
            <a:r>
              <a:rPr lang="bg-BG" sz="3200" dirty="0"/>
              <a:t> по време на пандемията от </a:t>
            </a:r>
            <a:r>
              <a:rPr lang="bg-BG" sz="3200" dirty="0" smtClean="0"/>
              <a:t>COVID-19, утвърдени от </a:t>
            </a:r>
            <a:r>
              <a:rPr lang="bg-BG" sz="3200" dirty="0"/>
              <a:t>Министерството на </a:t>
            </a:r>
            <a:r>
              <a:rPr lang="bg-BG" sz="3200" dirty="0" smtClean="0"/>
              <a:t>здравеопазването, </a:t>
            </a:r>
            <a:r>
              <a:rPr lang="bg-BG" sz="3200" dirty="0"/>
              <a:t>а </a:t>
            </a:r>
            <a:r>
              <a:rPr lang="bg-BG" sz="3200" dirty="0" smtClean="0"/>
              <a:t>документите разпратени </a:t>
            </a:r>
            <a:r>
              <a:rPr lang="bg-BG" sz="3200" dirty="0" smtClean="0"/>
              <a:t>към </a:t>
            </a:r>
            <a:r>
              <a:rPr lang="bg-BG" sz="3200" dirty="0"/>
              <a:t>всички общини с работещи здравни </a:t>
            </a:r>
            <a:r>
              <a:rPr lang="bg-BG" sz="3200" dirty="0" err="1" smtClean="0"/>
              <a:t>медиатори</a:t>
            </a:r>
            <a:r>
              <a:rPr lang="bg-BG" sz="3200" dirty="0" smtClean="0"/>
              <a:t>.</a:t>
            </a:r>
            <a:endParaRPr lang="bg-BG" sz="32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2107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386" y="1225295"/>
            <a:ext cx="21861705" cy="1866248"/>
          </a:xfrm>
        </p:spPr>
        <p:txBody>
          <a:bodyPr/>
          <a:lstStyle/>
          <a:p>
            <a:r>
              <a:rPr lang="bg-BG" sz="4400" dirty="0"/>
              <a:t>Предложения за мерки за реакция при извънредни и кризисни ситуации от здравен характер, насочени към социално изключени и </a:t>
            </a:r>
            <a:r>
              <a:rPr lang="bg-BG" sz="4400" dirty="0" err="1"/>
              <a:t>маргинализирани</a:t>
            </a:r>
            <a:r>
              <a:rPr lang="bg-BG" sz="4400" dirty="0"/>
              <a:t> общности</a:t>
            </a:r>
            <a:r>
              <a:rPr lang="bg-BG" sz="4800" dirty="0"/>
              <a:t/>
            </a:r>
            <a:br>
              <a:rPr lang="bg-BG" sz="4800" dirty="0"/>
            </a:b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3639312"/>
            <a:ext cx="21861705" cy="9125712"/>
          </a:xfrm>
        </p:spPr>
        <p:txBody>
          <a:bodyPr/>
          <a:lstStyle/>
          <a:p>
            <a:pPr lvl="0" algn="just"/>
            <a:r>
              <a:rPr lang="bg-BG" sz="3200" dirty="0" smtClean="0"/>
              <a:t>Да </a:t>
            </a:r>
            <a:r>
              <a:rPr lang="bg-BG" sz="3200" dirty="0"/>
              <a:t>се регламентира механизъм за създаване на постоянна комисия за борба с епидемичното разпространение на заразни болести на областно ниво от РЗИ, в която участие да вземат общинските/областните администрации, както и други заинтересовани структури </a:t>
            </a:r>
            <a:r>
              <a:rPr lang="bg-BG" sz="3200" dirty="0" smtClean="0"/>
              <a:t>(РУО</a:t>
            </a:r>
            <a:r>
              <a:rPr lang="bg-BG" sz="3200" dirty="0"/>
              <a:t>, МВР, </a:t>
            </a:r>
            <a:r>
              <a:rPr lang="bg-BG" sz="3200" dirty="0" smtClean="0"/>
              <a:t>АСП), </a:t>
            </a:r>
            <a:r>
              <a:rPr lang="bg-BG" sz="3200" dirty="0"/>
              <a:t>в зависимост от естеството на възникналата кризисна ситуация от здравен характер</a:t>
            </a:r>
            <a:r>
              <a:rPr lang="bg-BG" sz="3200" dirty="0" smtClean="0"/>
              <a:t>.</a:t>
            </a:r>
          </a:p>
          <a:p>
            <a:pPr algn="just"/>
            <a:r>
              <a:rPr lang="bg-BG" sz="3200" dirty="0"/>
              <a:t>Предвид участието на общините, при необходимост при конкретна ситуация, като допълнителен член може да се привлича и здравен </a:t>
            </a:r>
            <a:r>
              <a:rPr lang="bg-BG" sz="3200" dirty="0" err="1"/>
              <a:t>медиатор</a:t>
            </a:r>
            <a:r>
              <a:rPr lang="bg-BG" sz="3200" dirty="0"/>
              <a:t>. </a:t>
            </a:r>
          </a:p>
          <a:p>
            <a:pPr lvl="0" algn="just"/>
            <a:r>
              <a:rPr lang="bg-BG" sz="3200" dirty="0"/>
              <a:t>Предвид добрите практики в страната с участие на здравни </a:t>
            </a:r>
            <a:r>
              <a:rPr lang="bg-BG" sz="3200" dirty="0" err="1"/>
              <a:t>медиатори</a:t>
            </a:r>
            <a:r>
              <a:rPr lang="bg-BG" sz="3200" dirty="0"/>
              <a:t> при различни здравни </a:t>
            </a:r>
            <a:r>
              <a:rPr lang="bg-BG" sz="3200" dirty="0" smtClean="0"/>
              <a:t>кризи, </a:t>
            </a:r>
            <a:r>
              <a:rPr lang="bg-BG" sz="3200" dirty="0"/>
              <a:t>е необходимо ролята и мястото на здравните </a:t>
            </a:r>
            <a:r>
              <a:rPr lang="bg-BG" sz="3200" dirty="0" err="1"/>
              <a:t>медиатори</a:t>
            </a:r>
            <a:r>
              <a:rPr lang="bg-BG" sz="3200" dirty="0"/>
              <a:t> да бъде ясно определено в общинската </a:t>
            </a:r>
            <a:r>
              <a:rPr lang="bg-BG" sz="3200" dirty="0" smtClean="0"/>
              <a:t>структура.</a:t>
            </a:r>
          </a:p>
          <a:p>
            <a:pPr lvl="0" algn="just"/>
            <a:r>
              <a:rPr lang="bg-BG" sz="3200" dirty="0"/>
              <a:t>В общини, в които няма здравен </a:t>
            </a:r>
            <a:r>
              <a:rPr lang="bg-BG" sz="3200" dirty="0" err="1"/>
              <a:t>медиатор</a:t>
            </a:r>
            <a:r>
              <a:rPr lang="bg-BG" sz="3200" dirty="0"/>
              <a:t> е необходимо да се обмисли възможност за комуникация и медиация с </a:t>
            </a:r>
            <a:r>
              <a:rPr lang="bg-BG" sz="3200" dirty="0" err="1"/>
              <a:t>маргинализираните</a:t>
            </a:r>
            <a:r>
              <a:rPr lang="bg-BG" sz="3200" dirty="0"/>
              <a:t> общности чрез сътрудничество на административни структури или СНМЗМ с лидери на малцинствените групи, религиозни водачи и </a:t>
            </a:r>
            <a:r>
              <a:rPr lang="bg-BG" sz="3200" dirty="0" smtClean="0"/>
              <a:t>др.</a:t>
            </a:r>
          </a:p>
          <a:p>
            <a:pPr lvl="0" algn="just"/>
            <a:r>
              <a:rPr lang="bg-BG" sz="3200" dirty="0"/>
              <a:t>В общини, в които няма здравен </a:t>
            </a:r>
            <a:r>
              <a:rPr lang="bg-BG" sz="3200" dirty="0" err="1"/>
              <a:t>медиатор</a:t>
            </a:r>
            <a:r>
              <a:rPr lang="bg-BG" sz="3200" dirty="0"/>
              <a:t> да бъдат проучени възможностите за командироване на здравни </a:t>
            </a:r>
            <a:r>
              <a:rPr lang="bg-BG" sz="3200" dirty="0" err="1"/>
              <a:t>медиатори</a:t>
            </a:r>
            <a:r>
              <a:rPr lang="bg-BG" sz="3200" dirty="0"/>
              <a:t> от съседни общини след оценка на РЗИ и консултация </a:t>
            </a:r>
            <a:r>
              <a:rPr lang="bg-BG" sz="3200" dirty="0"/>
              <a:t>със Сдружение „Национална мрежа на здравните </a:t>
            </a:r>
            <a:r>
              <a:rPr lang="bg-BG" sz="3200" dirty="0" err="1"/>
              <a:t>медиатори</a:t>
            </a:r>
            <a:r>
              <a:rPr lang="bg-BG" sz="3200" dirty="0" smtClean="0"/>
              <a:t>“.</a:t>
            </a:r>
            <a:endParaRPr lang="bg-BG" sz="3200" dirty="0" smtClean="0"/>
          </a:p>
          <a:p>
            <a:pPr lvl="0"/>
            <a:endParaRPr lang="bg-B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938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4327</TotalTime>
  <Words>1778</Words>
  <Application>Microsoft Office PowerPoint</Application>
  <PresentationFormat>Custom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Office-tema</vt:lpstr>
      <vt:lpstr>MЕРКИ ЗА РЕАКЦИЯ ПРИ ИЗВЪНРЕДНИ И КРИЗИСНИ СИТУАЦИИ ОТ ЗДРАВЕН ХАРАКТЕР, НАСОЧЕНИ КЪМ СОЦИАЛНО ИЗКЛЮЧЕНИ И МАРГИНАЛИЗИРАНИ ОБЩНОСТИ  в изпълнение на проект BGLD-1.006-0001 „Здравеопазване за всички“  по Програма „Местно развитие, намаляване на бедността и подобрено включване на уязвими групи“, финансирана от Финансовия механизъм на Европейското икономическо пространство 2014-2021</vt:lpstr>
      <vt:lpstr>PowerPoint Presentation</vt:lpstr>
      <vt:lpstr>Цели</vt:lpstr>
      <vt:lpstr>Нормативна рамка в областта на готовност и реакция при епидемични ситуации:  </vt:lpstr>
      <vt:lpstr>Нормативна рамка в областта на готовност и реакция при епидемични ситуации: </vt:lpstr>
      <vt:lpstr>Добри практики за взаимодействие при извънредни и кризисни ситуации от здравен характер:</vt:lpstr>
      <vt:lpstr>Констатации и проблеми: </vt:lpstr>
      <vt:lpstr>Констатации и проблеми: </vt:lpstr>
      <vt:lpstr>Предложения за мерки за реакция при извънредни и кризисни ситуации от здравен характер, насочени към социално изключени и маргинализирани общности </vt:lpstr>
      <vt:lpstr>Предложения за мерки за реакция при извънредни и кризисни ситуации от здравен характер, насочени към социално изключени и маргинализирани общности </vt:lpstr>
      <vt:lpstr>Благодаря за вниманието!</vt:lpstr>
    </vt:vector>
  </TitlesOfParts>
  <Company>EFTA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Blagovesta Gavazova</cp:lastModifiedBy>
  <cp:revision>129</cp:revision>
  <cp:lastPrinted>2023-07-26T10:50:08Z</cp:lastPrinted>
  <dcterms:created xsi:type="dcterms:W3CDTF">2017-06-12T12:11:38Z</dcterms:created>
  <dcterms:modified xsi:type="dcterms:W3CDTF">2023-07-26T11:28:34Z</dcterms:modified>
</cp:coreProperties>
</file>