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73" r:id="rId4"/>
    <p:sldId id="276" r:id="rId5"/>
    <p:sldId id="277" r:id="rId6"/>
    <p:sldId id="280" r:id="rId7"/>
    <p:sldId id="278" r:id="rId8"/>
    <p:sldId id="274" r:id="rId9"/>
    <p:sldId id="272" r:id="rId10"/>
  </p:sldIdLst>
  <p:sldSz cx="24380825" cy="13714413"/>
  <p:notesSz cx="7010400" cy="92964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 autoAdjust="0"/>
    <p:restoredTop sz="94661" autoAdjust="0"/>
  </p:normalViewPr>
  <p:slideViewPr>
    <p:cSldViewPr snapToGrid="0">
      <p:cViewPr varScale="1">
        <p:scale>
          <a:sx n="26" d="100"/>
          <a:sy n="26" d="100"/>
        </p:scale>
        <p:origin x="71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27.07.2023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84923"/>
            <a:ext cx="2386994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27.07.2023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548641" y="3879362"/>
            <a:ext cx="22520366" cy="5355312"/>
          </a:xfrm>
        </p:spPr>
        <p:txBody>
          <a:bodyPr/>
          <a:lstStyle/>
          <a:p>
            <a:pPr algn="ctr"/>
            <a:r>
              <a:rPr lang="bg-BG" sz="5400" dirty="0" smtClean="0"/>
              <a:t>Проект </a:t>
            </a:r>
            <a:r>
              <a:rPr lang="bg-BG" sz="5400" dirty="0"/>
              <a:t>BGLD-1.006-0001 „Здравеопазване за всички“, </a:t>
            </a:r>
            <a:r>
              <a:rPr lang="bg-BG" sz="5400" dirty="0" smtClean="0"/>
              <a:t/>
            </a:r>
            <a:br>
              <a:rPr lang="bg-BG" sz="5400" dirty="0" smtClean="0"/>
            </a:br>
            <a:r>
              <a:rPr lang="bg-BG" sz="5400" dirty="0" smtClean="0"/>
              <a:t/>
            </a:r>
            <a:br>
              <a:rPr lang="bg-BG" sz="5400" dirty="0" smtClean="0"/>
            </a:br>
            <a:r>
              <a:rPr lang="bg-BG" sz="4000" dirty="0" smtClean="0"/>
              <a:t>изпълняван </a:t>
            </a:r>
            <a:r>
              <a:rPr lang="bg-BG" sz="4000" dirty="0"/>
              <a:t>от </a:t>
            </a:r>
            <a:r>
              <a:rPr lang="bg-BG" sz="4000" dirty="0" smtClean="0"/>
              <a:t>Министерството </a:t>
            </a:r>
            <a:r>
              <a:rPr lang="bg-BG" sz="4000" dirty="0"/>
              <a:t>на здравеопазването в партньорство със Сдружение „Национална мрежа на здравните </a:t>
            </a:r>
            <a:r>
              <a:rPr lang="bg-BG" sz="4000" dirty="0" err="1"/>
              <a:t>медиатори</a:t>
            </a:r>
            <a:r>
              <a:rPr lang="bg-BG" sz="4000" dirty="0"/>
              <a:t>“ </a:t>
            </a:r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 smtClean="0"/>
              <a:t>по </a:t>
            </a:r>
            <a:r>
              <a:rPr lang="bg-BG" sz="4000" dirty="0"/>
              <a:t>Програма „Местно развитие, намаляване на бедността и подобрено включване на уязвими групи“, финансирана от Финансовия механизъм на Европейското икономическо пространство 2014-2021</a:t>
            </a:r>
            <a:endParaRPr lang="en-GB" sz="4000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>
          <a:xfrm>
            <a:off x="1260157" y="11691723"/>
            <a:ext cx="4976520" cy="1014265"/>
          </a:xfrm>
        </p:spPr>
        <p:txBody>
          <a:bodyPr/>
          <a:lstStyle/>
          <a:p>
            <a:r>
              <a:rPr lang="bg-BG" dirty="0" smtClean="0"/>
              <a:t>Доц. </a:t>
            </a:r>
            <a:r>
              <a:rPr lang="bg-BG" dirty="0"/>
              <a:t>М</a:t>
            </a:r>
            <a:r>
              <a:rPr lang="bg-BG" dirty="0" smtClean="0"/>
              <a:t>арияна Василева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>
          <a:xfrm>
            <a:off x="1260157" y="12707725"/>
            <a:ext cx="4976520" cy="459929"/>
          </a:xfrm>
        </p:spPr>
        <p:txBody>
          <a:bodyPr/>
          <a:lstStyle/>
          <a:p>
            <a:r>
              <a:rPr lang="bg-BG" dirty="0" smtClean="0"/>
              <a:t>Ръководител на проекта</a:t>
            </a:r>
            <a:endParaRPr lang="en-GB" dirty="0"/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>
          <a:xfrm>
            <a:off x="20001095" y="12537498"/>
            <a:ext cx="3371915" cy="553998"/>
          </a:xfrm>
        </p:spPr>
        <p:txBody>
          <a:bodyPr/>
          <a:lstStyle/>
          <a:p>
            <a:r>
              <a:rPr lang="nb-NO" dirty="0" smtClean="0"/>
              <a:t>27.07.2023</a:t>
            </a:r>
            <a:endParaRPr lang="nb-NO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413414" y="843511"/>
            <a:ext cx="29378781" cy="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406311"/>
            <a:ext cx="3139440" cy="2397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355352"/>
            <a:ext cx="5794532" cy="279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5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07985" y="7239307"/>
            <a:ext cx="21861705" cy="1832149"/>
          </a:xfrm>
        </p:spPr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Подобряване </a:t>
            </a:r>
            <a:r>
              <a:rPr lang="bg-BG" dirty="0"/>
              <a:t>на комуникацията, ресурсите и координацията на местно ниво в изпълнение на политики за здравето за </a:t>
            </a:r>
            <a:r>
              <a:rPr lang="bg-BG" dirty="0" err="1"/>
              <a:t>маргинализирани</a:t>
            </a:r>
            <a:r>
              <a:rPr lang="bg-BG" dirty="0"/>
              <a:t> общности чрез оптимизиране на системата за здравна медиация.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107986" y="9296014"/>
            <a:ext cx="21861704" cy="553998"/>
          </a:xfrm>
        </p:spPr>
        <p:txBody>
          <a:bodyPr/>
          <a:lstStyle/>
          <a:p>
            <a:r>
              <a:rPr lang="bg-BG" sz="3600" dirty="0" smtClean="0"/>
              <a:t>Период на изпълнение:</a:t>
            </a:r>
            <a:endParaRPr lang="en-GB" sz="3600" dirty="0"/>
          </a:p>
        </p:txBody>
      </p:sp>
      <p:sp>
        <p:nvSpPr>
          <p:cNvPr id="6" name="Plassholder for innhold 2"/>
          <p:cNvSpPr txBox="1">
            <a:spLocks/>
          </p:cNvSpPr>
          <p:nvPr/>
        </p:nvSpPr>
        <p:spPr>
          <a:xfrm>
            <a:off x="1107986" y="9450412"/>
            <a:ext cx="21674136" cy="8776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01.11.2021 </a:t>
            </a:r>
            <a:r>
              <a:rPr lang="bg-BG" dirty="0"/>
              <a:t>г. – 30.04.2024 г.</a:t>
            </a:r>
            <a:endParaRPr lang="en-GB" dirty="0"/>
          </a:p>
          <a:p>
            <a:endParaRPr lang="en-GB" dirty="0"/>
          </a:p>
        </p:txBody>
      </p:sp>
      <p:sp>
        <p:nvSpPr>
          <p:cNvPr id="7" name="Plassholder for tekst 3"/>
          <p:cNvSpPr txBox="1">
            <a:spLocks/>
          </p:cNvSpPr>
          <p:nvPr/>
        </p:nvSpPr>
        <p:spPr>
          <a:xfrm>
            <a:off x="1107985" y="7043886"/>
            <a:ext cx="21861704" cy="5539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None/>
              <a:defRPr sz="3000" b="1" kern="1200">
                <a:solidFill>
                  <a:srgbClr val="0F3C74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600" dirty="0" smtClean="0"/>
              <a:t>Основна цел на проекта:</a:t>
            </a:r>
            <a:endParaRPr lang="en-GB" sz="3600" dirty="0"/>
          </a:p>
        </p:txBody>
      </p:sp>
      <p:sp>
        <p:nvSpPr>
          <p:cNvPr id="8" name="Plassholder for tekst 3"/>
          <p:cNvSpPr txBox="1">
            <a:spLocks/>
          </p:cNvSpPr>
          <p:nvPr/>
        </p:nvSpPr>
        <p:spPr>
          <a:xfrm>
            <a:off x="1107986" y="11010450"/>
            <a:ext cx="21861704" cy="5539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None/>
              <a:defRPr sz="3000" b="1" kern="1200">
                <a:solidFill>
                  <a:srgbClr val="0F3C74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600" dirty="0" smtClean="0"/>
              <a:t>Бюджет:</a:t>
            </a:r>
            <a:endParaRPr lang="en-GB" sz="3600" dirty="0"/>
          </a:p>
        </p:txBody>
      </p:sp>
      <p:sp>
        <p:nvSpPr>
          <p:cNvPr id="11" name="Plassholder for innhold 2"/>
          <p:cNvSpPr txBox="1">
            <a:spLocks/>
          </p:cNvSpPr>
          <p:nvPr/>
        </p:nvSpPr>
        <p:spPr>
          <a:xfrm>
            <a:off x="1107986" y="11780866"/>
            <a:ext cx="21674135" cy="8397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dirty="0" smtClean="0"/>
              <a:t>1</a:t>
            </a:r>
            <a:r>
              <a:rPr lang="bg-BG" dirty="0"/>
              <a:t> 109 718 </a:t>
            </a:r>
            <a:r>
              <a:rPr lang="bg-BG" dirty="0" smtClean="0"/>
              <a:t>евро</a:t>
            </a:r>
            <a:endParaRPr lang="bg-BG" dirty="0"/>
          </a:p>
        </p:txBody>
      </p:sp>
      <p:sp>
        <p:nvSpPr>
          <p:cNvPr id="12" name="Plassholder for tekst 3"/>
          <p:cNvSpPr txBox="1">
            <a:spLocks/>
          </p:cNvSpPr>
          <p:nvPr/>
        </p:nvSpPr>
        <p:spPr>
          <a:xfrm>
            <a:off x="1107985" y="3826852"/>
            <a:ext cx="21861704" cy="5539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None/>
              <a:defRPr sz="3000" b="1" kern="1200">
                <a:solidFill>
                  <a:srgbClr val="0F3C74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600" dirty="0" smtClean="0"/>
              <a:t>Бенефициент:</a:t>
            </a:r>
            <a:endParaRPr lang="en-GB" sz="3600" dirty="0"/>
          </a:p>
        </p:txBody>
      </p:sp>
      <p:sp>
        <p:nvSpPr>
          <p:cNvPr id="13" name="Plassholder for tekst 3"/>
          <p:cNvSpPr txBox="1">
            <a:spLocks/>
          </p:cNvSpPr>
          <p:nvPr/>
        </p:nvSpPr>
        <p:spPr>
          <a:xfrm>
            <a:off x="1107985" y="5333669"/>
            <a:ext cx="21861704" cy="5539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None/>
              <a:defRPr sz="3000" b="1" kern="1200">
                <a:solidFill>
                  <a:srgbClr val="0F3C74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600" dirty="0" smtClean="0"/>
              <a:t>Партньор:</a:t>
            </a:r>
            <a:endParaRPr lang="en-GB" sz="3600" dirty="0"/>
          </a:p>
        </p:txBody>
      </p:sp>
      <p:sp>
        <p:nvSpPr>
          <p:cNvPr id="14" name="Plassholder for innhold 2"/>
          <p:cNvSpPr txBox="1">
            <a:spLocks/>
          </p:cNvSpPr>
          <p:nvPr/>
        </p:nvSpPr>
        <p:spPr>
          <a:xfrm>
            <a:off x="1107985" y="4533078"/>
            <a:ext cx="21674136" cy="825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dirty="0" smtClean="0"/>
              <a:t>Министерство на здравеопазването</a:t>
            </a:r>
            <a:endParaRPr lang="en-GB" dirty="0"/>
          </a:p>
          <a:p>
            <a:endParaRPr lang="en-GB" dirty="0"/>
          </a:p>
        </p:txBody>
      </p:sp>
      <p:sp>
        <p:nvSpPr>
          <p:cNvPr id="15" name="Plassholder for innhold 2"/>
          <p:cNvSpPr txBox="1">
            <a:spLocks/>
          </p:cNvSpPr>
          <p:nvPr/>
        </p:nvSpPr>
        <p:spPr>
          <a:xfrm>
            <a:off x="1107985" y="6101606"/>
            <a:ext cx="21674136" cy="8148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dirty="0" smtClean="0"/>
              <a:t>Сдружение „Национална мрежа на здравните </a:t>
            </a:r>
            <a:r>
              <a:rPr lang="bg-BG" dirty="0" err="1" smtClean="0"/>
              <a:t>медиатори</a:t>
            </a:r>
            <a:r>
              <a:rPr lang="bg-BG" dirty="0" smtClean="0"/>
              <a:t>“</a:t>
            </a:r>
            <a:endParaRPr lang="en-GB" dirty="0"/>
          </a:p>
          <a:p>
            <a:endParaRPr lang="en-GB" dirty="0"/>
          </a:p>
        </p:txBody>
      </p:sp>
      <p:sp>
        <p:nvSpPr>
          <p:cNvPr id="16" name="Tittel 1"/>
          <p:cNvSpPr>
            <a:spLocks noGrp="1"/>
          </p:cNvSpPr>
          <p:nvPr>
            <p:ph type="title"/>
          </p:nvPr>
        </p:nvSpPr>
        <p:spPr>
          <a:xfrm>
            <a:off x="1014200" y="746450"/>
            <a:ext cx="21861705" cy="1077218"/>
          </a:xfrm>
        </p:spPr>
        <p:txBody>
          <a:bodyPr/>
          <a:lstStyle/>
          <a:p>
            <a:r>
              <a:rPr lang="bg-BG" dirty="0" smtClean="0"/>
              <a:t>Основни данни:</a:t>
            </a:r>
            <a:endParaRPr lang="en-GB" dirty="0"/>
          </a:p>
        </p:txBody>
      </p:sp>
      <p:sp>
        <p:nvSpPr>
          <p:cNvPr id="17" name="Plassholder for tekst 3"/>
          <p:cNvSpPr txBox="1">
            <a:spLocks/>
          </p:cNvSpPr>
          <p:nvPr/>
        </p:nvSpPr>
        <p:spPr>
          <a:xfrm>
            <a:off x="1107985" y="2353280"/>
            <a:ext cx="21861704" cy="5539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None/>
              <a:defRPr sz="3000" b="1" kern="1200">
                <a:solidFill>
                  <a:srgbClr val="0F3C74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600" dirty="0" smtClean="0"/>
              <a:t>Програма:</a:t>
            </a:r>
            <a:endParaRPr lang="en-GB" sz="3600" dirty="0"/>
          </a:p>
        </p:txBody>
      </p:sp>
      <p:sp>
        <p:nvSpPr>
          <p:cNvPr id="18" name="Plassholder for innhold 2"/>
          <p:cNvSpPr txBox="1">
            <a:spLocks/>
          </p:cNvSpPr>
          <p:nvPr/>
        </p:nvSpPr>
        <p:spPr>
          <a:xfrm>
            <a:off x="1107985" y="3075692"/>
            <a:ext cx="21674136" cy="8674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Местно </a:t>
            </a:r>
            <a:r>
              <a:rPr lang="ru-RU" dirty="0"/>
              <a:t>развитие, намаляване на бедността и подобрено включване </a:t>
            </a:r>
            <a:r>
              <a:rPr lang="ru-RU" dirty="0" smtClean="0"/>
              <a:t>на уязвимите </a:t>
            </a:r>
            <a:r>
              <a:rPr lang="ru-RU" dirty="0"/>
              <a:t>групи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Дейности: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bg-BG" sz="3200" dirty="0" smtClean="0"/>
          </a:p>
          <a:p>
            <a:pPr marL="0" indent="0">
              <a:buNone/>
            </a:pPr>
            <a:r>
              <a:rPr lang="ru-RU" sz="3200" dirty="0" smtClean="0"/>
              <a:t>Цел – оптимално използване на здравната медиация и свързването й </a:t>
            </a:r>
            <a:r>
              <a:rPr lang="ru-RU" sz="3200" dirty="0"/>
              <a:t>с ефективен мониторинг на изпълнението на </a:t>
            </a:r>
            <a:r>
              <a:rPr lang="ru-RU" sz="3200" dirty="0" smtClean="0"/>
              <a:t>здравните политики </a:t>
            </a:r>
            <a:r>
              <a:rPr lang="ru-RU" sz="3200" dirty="0"/>
              <a:t>сред най-уязвимите групи. 	</a:t>
            </a:r>
            <a:endParaRPr lang="ru-RU" sz="3200" dirty="0" smtClean="0"/>
          </a:p>
          <a:p>
            <a:r>
              <a:rPr lang="ru-RU" sz="3200" dirty="0" smtClean="0"/>
              <a:t>Оценка </a:t>
            </a:r>
            <a:r>
              <a:rPr lang="ru-RU" sz="3200" dirty="0"/>
              <a:t>на изпълнението на дейности по прилагането на национални здравни политики в областта на </a:t>
            </a:r>
            <a:r>
              <a:rPr lang="ru-RU" sz="3200" dirty="0" smtClean="0"/>
              <a:t>майчиното и </a:t>
            </a:r>
            <a:r>
              <a:rPr lang="ru-RU" sz="3200" dirty="0"/>
              <a:t>детско здраве и сексуално преносими инфекции в общини, в които работят </a:t>
            </a:r>
            <a:r>
              <a:rPr lang="ru-RU" sz="3200" dirty="0" smtClean="0"/>
              <a:t>здравни медиатори;</a:t>
            </a:r>
            <a:r>
              <a:rPr lang="ru-RU" sz="3200" dirty="0"/>
              <a:t>	</a:t>
            </a:r>
          </a:p>
          <a:p>
            <a:r>
              <a:rPr lang="ru-RU" sz="3200" dirty="0" smtClean="0"/>
              <a:t>Избор </a:t>
            </a:r>
            <a:r>
              <a:rPr lang="ru-RU" sz="3200" dirty="0"/>
              <a:t>на 6 пилотни за проекта </a:t>
            </a:r>
            <a:r>
              <a:rPr lang="ru-RU" sz="3200" dirty="0" smtClean="0"/>
              <a:t>общини;</a:t>
            </a:r>
            <a:r>
              <a:rPr lang="ru-RU" sz="3200" dirty="0"/>
              <a:t>	</a:t>
            </a:r>
          </a:p>
          <a:p>
            <a:endParaRPr lang="en-US" sz="3200" dirty="0"/>
          </a:p>
          <a:p>
            <a:r>
              <a:rPr lang="ru-RU" sz="3200" dirty="0"/>
              <a:t>Картографиране в избраните </a:t>
            </a:r>
            <a:r>
              <a:rPr lang="ru-RU" sz="3200" dirty="0" smtClean="0"/>
              <a:t>пилотни общини;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ru-RU" sz="3200" dirty="0" smtClean="0"/>
              <a:t>Координационни дейности </a:t>
            </a:r>
            <a:r>
              <a:rPr lang="ru-RU" sz="3200" dirty="0"/>
              <a:t>между представителите на целевите общини, РЗИ, МЗ, НМЗМ и други </a:t>
            </a:r>
            <a:r>
              <a:rPr lang="ru-RU" sz="3200" dirty="0" smtClean="0"/>
              <a:t>партньори;</a:t>
            </a:r>
            <a:r>
              <a:rPr lang="ru-RU" sz="3200" dirty="0"/>
              <a:t>		</a:t>
            </a:r>
          </a:p>
          <a:p>
            <a:r>
              <a:rPr lang="ru-RU" sz="3200" dirty="0" smtClean="0"/>
              <a:t>Разработване </a:t>
            </a:r>
            <a:r>
              <a:rPr lang="ru-RU" sz="3200" dirty="0"/>
              <a:t>на предложения </a:t>
            </a:r>
            <a:r>
              <a:rPr lang="ru-RU" sz="3200" dirty="0" smtClean="0"/>
              <a:t>за </a:t>
            </a:r>
            <a:r>
              <a:rPr lang="ru-RU" sz="3200" dirty="0"/>
              <a:t>нормативни промени с оглед подобряване на </a:t>
            </a:r>
            <a:r>
              <a:rPr lang="ru-RU" sz="3200" dirty="0" smtClean="0"/>
              <a:t>предоставянето на </a:t>
            </a:r>
            <a:r>
              <a:rPr lang="ru-RU" sz="3200" dirty="0"/>
              <a:t>услуги с фокус уязвими групи при изпълнението на национални здравни програми на централно и </a:t>
            </a:r>
            <a:r>
              <a:rPr lang="ru-RU" sz="3200" dirty="0" smtClean="0"/>
              <a:t>местно ниво</a:t>
            </a:r>
            <a:r>
              <a:rPr lang="ru-RU" sz="3200" dirty="0"/>
              <a:t>.	</a:t>
            </a:r>
          </a:p>
          <a:p>
            <a:pPr marL="0" indent="0">
              <a:buNone/>
            </a:pPr>
            <a:r>
              <a:rPr lang="ru-RU" sz="3200" dirty="0"/>
              <a:t>	</a:t>
            </a:r>
          </a:p>
          <a:p>
            <a:pPr marL="0" indent="0">
              <a:buNone/>
            </a:pPr>
            <a:r>
              <a:rPr lang="ru-RU" sz="3200" dirty="0"/>
              <a:t>	</a:t>
            </a:r>
          </a:p>
          <a:p>
            <a:endParaRPr lang="en-GB" sz="32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553998"/>
          </a:xfrm>
        </p:spPr>
        <p:txBody>
          <a:bodyPr/>
          <a:lstStyle/>
          <a:p>
            <a:r>
              <a:rPr lang="ru-RU" sz="3600" dirty="0" smtClean="0"/>
              <a:t>1. Подобряване </a:t>
            </a:r>
            <a:r>
              <a:rPr lang="ru-RU" sz="3600" dirty="0"/>
              <a:t>на механизма за прилагане на националните здравни политики на местно ниво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535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Дейности: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bg-BG" sz="3200" dirty="0" smtClean="0"/>
          </a:p>
          <a:p>
            <a:endParaRPr lang="en-US" sz="3200" dirty="0"/>
          </a:p>
          <a:p>
            <a:pPr marL="0" indent="0">
              <a:buNone/>
            </a:pPr>
            <a:r>
              <a:rPr lang="ru-RU" sz="3600" dirty="0"/>
              <a:t>Цел </a:t>
            </a:r>
            <a:r>
              <a:rPr lang="ru-RU" sz="3600" dirty="0" smtClean="0"/>
              <a:t>– разработване на </a:t>
            </a:r>
            <a:r>
              <a:rPr lang="ru-RU" sz="3600" dirty="0"/>
              <a:t>адаптирани към спецификите на целевите групи мерки за реакция </a:t>
            </a:r>
            <a:r>
              <a:rPr lang="ru-RU" sz="3600" dirty="0" smtClean="0"/>
              <a:t>при извънредни </a:t>
            </a:r>
            <a:r>
              <a:rPr lang="ru-RU" sz="3600" dirty="0"/>
              <a:t>и кризисни ситуации и препоръки за оптимизиране на взаимодействието между националните </a:t>
            </a:r>
            <a:r>
              <a:rPr lang="ru-RU" sz="3600" dirty="0" smtClean="0"/>
              <a:t>и местни </a:t>
            </a:r>
            <a:r>
              <a:rPr lang="ru-RU" sz="3600" dirty="0"/>
              <a:t>здравни власти в случаите на епидемии</a:t>
            </a:r>
            <a:r>
              <a:rPr lang="ru-RU" sz="3600" dirty="0" smtClean="0"/>
              <a:t>. </a:t>
            </a:r>
            <a:r>
              <a:rPr lang="ru-RU" sz="3600" dirty="0"/>
              <a:t>	</a:t>
            </a:r>
          </a:p>
          <a:p>
            <a:endParaRPr lang="en-US" sz="3600" dirty="0"/>
          </a:p>
          <a:p>
            <a:r>
              <a:rPr lang="ru-RU" sz="3600" dirty="0"/>
              <a:t>Създаване на механизъм за обратна </a:t>
            </a:r>
            <a:r>
              <a:rPr lang="ru-RU" sz="3600" dirty="0" smtClean="0"/>
              <a:t>връзка и синхронизиране </a:t>
            </a:r>
            <a:r>
              <a:rPr lang="ru-RU" sz="3600" dirty="0"/>
              <a:t>на местните политики и дейности с планираните на национално </a:t>
            </a:r>
            <a:r>
              <a:rPr lang="ru-RU" sz="3600" dirty="0" smtClean="0"/>
              <a:t>ниво; </a:t>
            </a:r>
            <a:r>
              <a:rPr lang="ru-RU" sz="3600" dirty="0"/>
              <a:t>	</a:t>
            </a:r>
          </a:p>
          <a:p>
            <a:pPr marL="0" indent="0">
              <a:buNone/>
            </a:pPr>
            <a:r>
              <a:rPr lang="ru-RU" sz="3600" dirty="0"/>
              <a:t>	</a:t>
            </a:r>
            <a:r>
              <a:rPr lang="ru-RU" sz="3600" dirty="0" smtClean="0"/>
              <a:t> </a:t>
            </a:r>
            <a:endParaRPr lang="ru-RU" sz="3600" dirty="0"/>
          </a:p>
          <a:p>
            <a:r>
              <a:rPr lang="ru-RU" sz="3600" dirty="0" smtClean="0"/>
              <a:t>Разработване </a:t>
            </a:r>
            <a:r>
              <a:rPr lang="ru-RU" sz="3600" dirty="0"/>
              <a:t>на мерки за реакция при извънредни и кризисни ситуации, отчитащи </a:t>
            </a:r>
            <a:r>
              <a:rPr lang="ru-RU" sz="3600" dirty="0" smtClean="0"/>
              <a:t>идентифицираните пропуски в действията </a:t>
            </a:r>
            <a:r>
              <a:rPr lang="ru-RU" sz="3600" dirty="0"/>
              <a:t>на местно ниво по отношение на </a:t>
            </a:r>
            <a:r>
              <a:rPr lang="ru-RU" sz="3600" dirty="0" smtClean="0"/>
              <a:t>пандемията от </a:t>
            </a:r>
            <a:r>
              <a:rPr lang="en-US" sz="3600" dirty="0" err="1"/>
              <a:t>Covid</a:t>
            </a:r>
            <a:r>
              <a:rPr lang="en-US" sz="3600" dirty="0"/>
              <a:t> -19</a:t>
            </a:r>
            <a:r>
              <a:rPr lang="ru-RU" sz="3600" dirty="0" smtClean="0"/>
              <a:t>.</a:t>
            </a:r>
            <a:endParaRPr lang="ru-RU" sz="3600" dirty="0"/>
          </a:p>
          <a:p>
            <a:pPr marL="0" indent="0">
              <a:buNone/>
            </a:pPr>
            <a:endParaRPr lang="en-GB" sz="36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1107996"/>
          </a:xfrm>
        </p:spPr>
        <p:txBody>
          <a:bodyPr/>
          <a:lstStyle/>
          <a:p>
            <a:r>
              <a:rPr lang="ru-RU" sz="3600" dirty="0" smtClean="0"/>
              <a:t>2. </a:t>
            </a:r>
            <a:r>
              <a:rPr lang="ru-RU" sz="3600" dirty="0"/>
              <a:t>Изграждане на ефективен модел на работа в кризисни ситуации като </a:t>
            </a:r>
            <a:r>
              <a:rPr lang="en-US" sz="3600" dirty="0" err="1"/>
              <a:t>Covid</a:t>
            </a:r>
            <a:r>
              <a:rPr lang="en-US" sz="3600" dirty="0"/>
              <a:t> -19</a:t>
            </a:r>
            <a:r>
              <a:rPr lang="ru-RU" sz="3600" dirty="0" smtClean="0"/>
              <a:t> </a:t>
            </a:r>
            <a:r>
              <a:rPr lang="ru-RU" sz="3600" dirty="0"/>
              <a:t>по отношение на социално изключени и изолирани </a:t>
            </a:r>
            <a:r>
              <a:rPr lang="ru-RU" sz="3600" dirty="0" smtClean="0"/>
              <a:t>общности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16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Дейности: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3434575"/>
            <a:ext cx="21861705" cy="884495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ru-RU" sz="3600" dirty="0" smtClean="0"/>
              <a:t>Цел – подобряване на достъпа на националните и регионални власти до </a:t>
            </a:r>
            <a:r>
              <a:rPr lang="ru-RU" sz="3600" dirty="0"/>
              <a:t>данни </a:t>
            </a:r>
            <a:r>
              <a:rPr lang="ru-RU" sz="3600" dirty="0" smtClean="0"/>
              <a:t>за непосредствените резултати </a:t>
            </a:r>
            <a:r>
              <a:rPr lang="ru-RU" sz="3600" dirty="0"/>
              <a:t>от здравната </a:t>
            </a:r>
            <a:r>
              <a:rPr lang="ru-RU" sz="3600" dirty="0" smtClean="0"/>
              <a:t>медиация, което ще </a:t>
            </a:r>
            <a:r>
              <a:rPr lang="ru-RU" sz="3600" dirty="0"/>
              <a:t>позволи </a:t>
            </a:r>
            <a:r>
              <a:rPr lang="ru-RU" sz="3600" dirty="0" smtClean="0"/>
              <a:t>по-добро планиране </a:t>
            </a:r>
            <a:r>
              <a:rPr lang="ru-RU" sz="3600" dirty="0"/>
              <a:t>и прилагане на целеви здравни интервенции към уязвимите общности. 	</a:t>
            </a:r>
          </a:p>
          <a:p>
            <a:endParaRPr lang="en-US" sz="3600" dirty="0"/>
          </a:p>
          <a:p>
            <a:r>
              <a:rPr lang="ru-RU" sz="3600" dirty="0"/>
              <a:t>Въвеждане на дигитален модул за отчет на здравните медиатори;	</a:t>
            </a:r>
          </a:p>
          <a:p>
            <a:endParaRPr lang="en-US" sz="3600" dirty="0"/>
          </a:p>
          <a:p>
            <a:r>
              <a:rPr lang="ru-RU" sz="3600" dirty="0"/>
              <a:t>Изработване на механизъм за непрекъсната координация между национални здравни институции и общини </a:t>
            </a:r>
            <a:r>
              <a:rPr lang="ru-RU" sz="3600" dirty="0" smtClean="0"/>
              <a:t>при изпълнение </a:t>
            </a:r>
            <a:r>
              <a:rPr lang="ru-RU" sz="3600" dirty="0"/>
              <a:t>на национални здравни политики съобразно местни специфики;</a:t>
            </a:r>
            <a:endParaRPr lang="ru-RU" sz="3600" dirty="0" smtClean="0"/>
          </a:p>
          <a:p>
            <a:endParaRPr lang="en-US" sz="3600" dirty="0"/>
          </a:p>
          <a:p>
            <a:r>
              <a:rPr lang="ru-RU" sz="3600" dirty="0"/>
              <a:t>Обучения за укрепване на капацитета на отговорните отдели в общини и </a:t>
            </a:r>
            <a:r>
              <a:rPr lang="ru-RU" sz="3600" dirty="0" smtClean="0"/>
              <a:t>здравните медиатори.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/>
              <a:t>	</a:t>
            </a: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r>
              <a:rPr lang="ru-RU" sz="3600" dirty="0"/>
              <a:t>	</a:t>
            </a:r>
          </a:p>
          <a:p>
            <a:endParaRPr lang="en-GB" sz="36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553998"/>
          </a:xfrm>
        </p:spPr>
        <p:txBody>
          <a:bodyPr/>
          <a:lstStyle/>
          <a:p>
            <a:r>
              <a:rPr lang="ru-RU" sz="3600" dirty="0"/>
              <a:t>3</a:t>
            </a:r>
            <a:r>
              <a:rPr lang="ru-RU" sz="3600" dirty="0" smtClean="0"/>
              <a:t>. </a:t>
            </a:r>
            <a:r>
              <a:rPr lang="ru-RU" sz="3600" dirty="0"/>
              <a:t>Подобряване на системата за регулярно осигуряване на здравна информация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6199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Дейности: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3738798"/>
            <a:ext cx="21861705" cy="9062801"/>
          </a:xfrm>
        </p:spPr>
        <p:txBody>
          <a:bodyPr>
            <a:normAutofit fontScale="40000" lnSpcReduction="20000"/>
          </a:bodyPr>
          <a:lstStyle/>
          <a:p>
            <a:endParaRPr lang="bg-BG" dirty="0" smtClean="0"/>
          </a:p>
          <a:p>
            <a:endParaRPr lang="en-US" dirty="0"/>
          </a:p>
          <a:p>
            <a:pPr marL="0" indent="0">
              <a:buNone/>
            </a:pPr>
            <a:r>
              <a:rPr lang="ru-RU" sz="8000" dirty="0" smtClean="0"/>
              <a:t>Цел – създаване </a:t>
            </a:r>
            <a:r>
              <a:rPr lang="ru-RU" sz="8000" dirty="0"/>
              <a:t>и укрепване на групи за взаимопомощ на местно </a:t>
            </a:r>
            <a:r>
              <a:rPr lang="ru-RU" sz="8000" dirty="0" smtClean="0"/>
              <a:t>ниво, </a:t>
            </a:r>
            <a:r>
              <a:rPr lang="bg-BG" sz="8000" dirty="0" smtClean="0"/>
              <a:t>чрез които да се подпомогне </a:t>
            </a:r>
            <a:r>
              <a:rPr lang="ru-RU" sz="8000" dirty="0" smtClean="0"/>
              <a:t>работата </a:t>
            </a:r>
            <a:r>
              <a:rPr lang="ru-RU" sz="8000" dirty="0"/>
              <a:t>с уязвимите групи за изграждане на активна роля по отношение на </a:t>
            </a:r>
            <a:r>
              <a:rPr lang="ru-RU" sz="8000" dirty="0" smtClean="0"/>
              <a:t>здравето. </a:t>
            </a:r>
            <a:r>
              <a:rPr lang="ru-RU" sz="8000" dirty="0"/>
              <a:t>	</a:t>
            </a:r>
          </a:p>
          <a:p>
            <a:endParaRPr lang="en-US" sz="8000" dirty="0"/>
          </a:p>
          <a:p>
            <a:r>
              <a:rPr lang="ru-RU" sz="8000" dirty="0"/>
              <a:t>Предоставяне на услуги в областта на майчиното и детско здраве, включително семейно </a:t>
            </a:r>
            <a:r>
              <a:rPr lang="ru-RU" sz="8000" dirty="0" smtClean="0"/>
              <a:t>планиране;</a:t>
            </a:r>
            <a:r>
              <a:rPr lang="ru-RU" sz="8000" dirty="0"/>
              <a:t>	</a:t>
            </a:r>
          </a:p>
          <a:p>
            <a:endParaRPr lang="en-US" sz="8000" dirty="0"/>
          </a:p>
          <a:p>
            <a:r>
              <a:rPr lang="ru-RU" sz="8000" dirty="0"/>
              <a:t>Предоставяне на услуги за тестване и лечение за сифилис (с фокус вроден сифилис</a:t>
            </a:r>
            <a:r>
              <a:rPr lang="ru-RU" sz="8000" dirty="0" smtClean="0"/>
              <a:t>);</a:t>
            </a:r>
          </a:p>
          <a:p>
            <a:endParaRPr lang="en-US" sz="8000" dirty="0"/>
          </a:p>
          <a:p>
            <a:r>
              <a:rPr lang="ru-RU" sz="8000" dirty="0" smtClean="0"/>
              <a:t>Провеждане </a:t>
            </a:r>
            <a:r>
              <a:rPr lang="ru-RU" sz="8000" dirty="0"/>
              <a:t>на кампании на местно ниво по теми, свързани с майчино и </a:t>
            </a:r>
            <a:r>
              <a:rPr lang="ru-RU" sz="8000" dirty="0" smtClean="0"/>
              <a:t>детско здраве </a:t>
            </a:r>
            <a:r>
              <a:rPr lang="ru-RU" sz="8000" dirty="0"/>
              <a:t>и сексуално преносими </a:t>
            </a:r>
            <a:r>
              <a:rPr lang="ru-RU" sz="8000" dirty="0" smtClean="0"/>
              <a:t>инфекции;</a:t>
            </a:r>
          </a:p>
          <a:p>
            <a:pPr marL="0" indent="0">
              <a:buNone/>
            </a:pPr>
            <a:endParaRPr lang="ru-RU" sz="8000" dirty="0"/>
          </a:p>
          <a:p>
            <a:r>
              <a:rPr lang="ru-RU" sz="8000" dirty="0" smtClean="0"/>
              <a:t>Създаване </a:t>
            </a:r>
            <a:r>
              <a:rPr lang="ru-RU" sz="8000" dirty="0"/>
              <a:t>и укрепване на местни групи за </a:t>
            </a:r>
            <a:r>
              <a:rPr lang="ru-RU" sz="8000" dirty="0" smtClean="0"/>
              <a:t>взаимопомощ;</a:t>
            </a:r>
            <a:r>
              <a:rPr lang="ru-RU" sz="8000" dirty="0"/>
              <a:t>	</a:t>
            </a:r>
            <a:endParaRPr lang="en-US" sz="8000" dirty="0"/>
          </a:p>
          <a:p>
            <a:endParaRPr lang="en-US" sz="8000" dirty="0"/>
          </a:p>
          <a:p>
            <a:r>
              <a:rPr lang="ru-RU" sz="8000" dirty="0"/>
              <a:t>Подкрепяща супервизия на дейностите на местно </a:t>
            </a:r>
            <a:r>
              <a:rPr lang="ru-RU" sz="8000" dirty="0" smtClean="0"/>
              <a:t>ниво.</a:t>
            </a:r>
            <a:r>
              <a:rPr lang="ru-RU" sz="8000" dirty="0"/>
              <a:t>	</a:t>
            </a:r>
          </a:p>
          <a:p>
            <a:pPr marL="0" indent="0">
              <a:buNone/>
            </a:pPr>
            <a:r>
              <a:rPr lang="ru-RU" sz="8000" dirty="0"/>
              <a:t>	</a:t>
            </a:r>
          </a:p>
          <a:p>
            <a:endParaRPr lang="en-GB" sz="58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1107996"/>
          </a:xfrm>
        </p:spPr>
        <p:txBody>
          <a:bodyPr/>
          <a:lstStyle/>
          <a:p>
            <a:r>
              <a:rPr lang="ru-RU" sz="3600" dirty="0"/>
              <a:t>4</a:t>
            </a:r>
            <a:r>
              <a:rPr lang="ru-RU" sz="3600" dirty="0" smtClean="0"/>
              <a:t>. </a:t>
            </a:r>
            <a:r>
              <a:rPr lang="ru-RU" sz="3600" dirty="0"/>
              <a:t>Апробиране на нов модел на предоставяне на услуги въз основа на участието на общността и междуведомствената координация за преодоляване на съществуващите </a:t>
            </a:r>
            <a:r>
              <a:rPr lang="ru-RU" sz="3600" dirty="0" smtClean="0"/>
              <a:t>дефицити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019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Дейности: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59560" y="3184800"/>
            <a:ext cx="21861705" cy="9187986"/>
          </a:xfrm>
        </p:spPr>
        <p:txBody>
          <a:bodyPr>
            <a:normAutofit fontScale="77500" lnSpcReduction="20000"/>
          </a:bodyPr>
          <a:lstStyle/>
          <a:p>
            <a:endParaRPr lang="bg-BG" dirty="0" smtClean="0"/>
          </a:p>
          <a:p>
            <a:pPr marL="0" indent="0">
              <a:buNone/>
            </a:pPr>
            <a:r>
              <a:rPr lang="bg-BG" sz="4600" dirty="0" smtClean="0"/>
              <a:t>Цел - о</a:t>
            </a:r>
            <a:r>
              <a:rPr lang="ru-RU" sz="4600" dirty="0" smtClean="0"/>
              <a:t>птимизиране </a:t>
            </a:r>
            <a:r>
              <a:rPr lang="ru-RU" sz="4600" dirty="0"/>
              <a:t>на използването на здравната медиация, вкл. и в лечебните заведения за болнична помощ</a:t>
            </a:r>
            <a:endParaRPr lang="ru-RU" sz="4600" dirty="0" smtClean="0"/>
          </a:p>
          <a:p>
            <a:pPr marL="0" indent="0">
              <a:buNone/>
            </a:pPr>
            <a:endParaRPr lang="en-US" sz="3800" dirty="0"/>
          </a:p>
          <a:p>
            <a:r>
              <a:rPr lang="ru-RU" sz="4200" dirty="0" smtClean="0"/>
              <a:t>Анализ </a:t>
            </a:r>
            <a:r>
              <a:rPr lang="ru-RU" sz="4200" dirty="0"/>
              <a:t>на функциите на здравните медиатори на местно ниво </a:t>
            </a:r>
            <a:r>
              <a:rPr lang="ru-RU" sz="4200" dirty="0" smtClean="0"/>
              <a:t>при изпълнението </a:t>
            </a:r>
            <a:r>
              <a:rPr lang="ru-RU" sz="4200" dirty="0"/>
              <a:t>на национални политики в областта на майчиното и детско здраве и сексуално </a:t>
            </a:r>
            <a:r>
              <a:rPr lang="ru-RU" sz="4200" dirty="0" smtClean="0"/>
              <a:t>преносими инфекции;</a:t>
            </a:r>
          </a:p>
          <a:p>
            <a:pPr marL="0" indent="0">
              <a:buNone/>
            </a:pPr>
            <a:endParaRPr lang="en-US" sz="4200" dirty="0"/>
          </a:p>
          <a:p>
            <a:r>
              <a:rPr lang="ru-RU" sz="4200" dirty="0" smtClean="0"/>
              <a:t>Разработване на пилотен </a:t>
            </a:r>
            <a:r>
              <a:rPr lang="ru-RU" sz="4200" dirty="0"/>
              <a:t>модул за допълнително обучение на здравните медиатори за работа в </a:t>
            </a:r>
            <a:r>
              <a:rPr lang="ru-RU" sz="4200" dirty="0" smtClean="0"/>
              <a:t>лечебни заведения </a:t>
            </a:r>
            <a:r>
              <a:rPr lang="ru-RU" sz="4200" dirty="0"/>
              <a:t>(предимно болници и спешни звена</a:t>
            </a:r>
            <a:r>
              <a:rPr lang="ru-RU" sz="4200" dirty="0" smtClean="0"/>
              <a:t>); </a:t>
            </a:r>
          </a:p>
          <a:p>
            <a:pPr marL="0" indent="0">
              <a:buNone/>
            </a:pPr>
            <a:r>
              <a:rPr lang="ru-RU" sz="4200" dirty="0"/>
              <a:t>	</a:t>
            </a:r>
          </a:p>
          <a:p>
            <a:r>
              <a:rPr lang="bg-BG" sz="4200" dirty="0" smtClean="0"/>
              <a:t>Осигуряване на заетост на 12 от преминалите допълнително обучение здравни </a:t>
            </a:r>
            <a:r>
              <a:rPr lang="bg-BG" sz="4200" dirty="0" err="1" smtClean="0"/>
              <a:t>медиатори</a:t>
            </a:r>
            <a:r>
              <a:rPr lang="bg-BG" sz="4200" dirty="0" smtClean="0"/>
              <a:t>;</a:t>
            </a:r>
          </a:p>
          <a:p>
            <a:pPr marL="0" indent="0">
              <a:buNone/>
            </a:pPr>
            <a:endParaRPr lang="en-US" sz="4200" dirty="0"/>
          </a:p>
          <a:p>
            <a:r>
              <a:rPr lang="ru-RU" sz="4200" dirty="0"/>
              <a:t>Създаден алгоритъм за мониторинг и подкрепа на </a:t>
            </a:r>
            <a:r>
              <a:rPr lang="ru-RU" sz="4200" dirty="0" smtClean="0"/>
              <a:t>здравните медиатори </a:t>
            </a:r>
            <a:r>
              <a:rPr lang="ru-RU" sz="4200" dirty="0"/>
              <a:t>на местно ниво.	</a:t>
            </a:r>
          </a:p>
          <a:p>
            <a:pPr marL="0" indent="0">
              <a:buNone/>
            </a:pPr>
            <a:r>
              <a:rPr lang="ru-RU" sz="4600" dirty="0"/>
              <a:t>	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553998"/>
          </a:xfrm>
        </p:spPr>
        <p:txBody>
          <a:bodyPr/>
          <a:lstStyle/>
          <a:p>
            <a:r>
              <a:rPr lang="ru-RU" sz="3600" dirty="0"/>
              <a:t>5</a:t>
            </a:r>
            <a:r>
              <a:rPr lang="ru-RU" sz="3600" dirty="0" smtClean="0"/>
              <a:t>. </a:t>
            </a:r>
            <a:r>
              <a:rPr lang="ru-RU" sz="3600" dirty="0"/>
              <a:t>Разширяване на обхвата на работа на здравните </a:t>
            </a:r>
            <a:r>
              <a:rPr lang="ru-RU" sz="3600" dirty="0" smtClean="0"/>
              <a:t>медиатори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521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Очаквани резултати: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2403566"/>
            <a:ext cx="21861705" cy="987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ru-RU" sz="3600" dirty="0" smtClean="0"/>
              <a:t>Подобрена </a:t>
            </a:r>
            <a:r>
              <a:rPr lang="ru-RU" sz="3600" dirty="0"/>
              <a:t>координация между националните здравни институции и общините.</a:t>
            </a:r>
          </a:p>
          <a:p>
            <a:r>
              <a:rPr lang="ru-RU" sz="3600" dirty="0"/>
              <a:t>Изготвен анализ на основните проблеми при изпълнение на националната политика за здравно </a:t>
            </a:r>
            <a:r>
              <a:rPr lang="ru-RU" sz="3600" dirty="0" smtClean="0"/>
              <a:t>медиаторство и предложения </a:t>
            </a:r>
            <a:r>
              <a:rPr lang="ru-RU" sz="3600" dirty="0"/>
              <a:t>за промени в нормативната база, при необходимост.</a:t>
            </a:r>
          </a:p>
          <a:p>
            <a:r>
              <a:rPr lang="ru-RU" sz="3600" dirty="0"/>
              <a:t>Повишена информираност на целевите групи по отношение на заразните болести като Covid -19 и мерките за превенция.</a:t>
            </a:r>
          </a:p>
          <a:p>
            <a:r>
              <a:rPr lang="ru-RU" sz="3600" dirty="0"/>
              <a:t>Осигурена възможност за оптимално използване на подадената от здравните медиатори информация в процеса на планиране на национално ниво на дейности в областта на общественото здраве.</a:t>
            </a:r>
          </a:p>
          <a:p>
            <a:r>
              <a:rPr lang="ru-RU" sz="3600" dirty="0" smtClean="0"/>
              <a:t>Предоставени </a:t>
            </a:r>
            <a:r>
              <a:rPr lang="ru-RU" sz="3600" dirty="0"/>
              <a:t>здравни услуги в пилотните общини в областта на майчиното и детско здраве, семейното планиране и сексуално преносимите инфекции.</a:t>
            </a:r>
          </a:p>
          <a:p>
            <a:r>
              <a:rPr lang="ru-RU" sz="3600" dirty="0"/>
              <a:t>Предоляване на текущи проблеми при обслужването на маргинализирани групи чрез включване на здравните медиатори в работата на </a:t>
            </a:r>
            <a:r>
              <a:rPr lang="bg-BG" sz="3600" dirty="0"/>
              <a:t>лечебните заведения</a:t>
            </a:r>
            <a:r>
              <a:rPr lang="ru-RU" sz="3600" dirty="0"/>
              <a:t>.</a:t>
            </a:r>
          </a:p>
          <a:p>
            <a:r>
              <a:rPr lang="ru-RU" sz="3600" dirty="0"/>
              <a:t>Подобрена здравна грамотност в пилотните общини.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4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0157" y="3543261"/>
            <a:ext cx="18332511" cy="1231106"/>
          </a:xfrm>
        </p:spPr>
        <p:txBody>
          <a:bodyPr/>
          <a:lstStyle/>
          <a:p>
            <a:r>
              <a:rPr lang="bg-BG" dirty="0"/>
              <a:t>Благодаря за вниманието!</a:t>
            </a:r>
            <a:endParaRPr lang="en-GB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1260157" y="5607574"/>
            <a:ext cx="18332193" cy="2154238"/>
          </a:xfrm>
        </p:spPr>
        <p:txBody>
          <a:bodyPr>
            <a:normAutofit/>
          </a:bodyPr>
          <a:lstStyle/>
          <a:p>
            <a:r>
              <a:rPr lang="en-US" dirty="0" smtClean="0"/>
              <a:t>https://pdp-health4all.org</a:t>
            </a:r>
            <a:endParaRPr lang="bg-BG" dirty="0"/>
          </a:p>
          <a:p>
            <a:r>
              <a:rPr lang="en-GB" dirty="0"/>
              <a:t>Mail: </a:t>
            </a:r>
            <a:r>
              <a:rPr lang="en-US" dirty="0" smtClean="0"/>
              <a:t>pdp-health4all</a:t>
            </a:r>
            <a:r>
              <a:rPr lang="en-GB" dirty="0" smtClean="0"/>
              <a:t>@mh.government.bg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11" b="24565"/>
          <a:stretch/>
        </p:blipFill>
        <p:spPr>
          <a:xfrm>
            <a:off x="3746092" y="418434"/>
            <a:ext cx="2177935" cy="190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4161</TotalTime>
  <Words>866</Words>
  <Application>Microsoft Office PowerPoint</Application>
  <PresentationFormat>Custom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Проект BGLD-1.006-0001 „Здравеопазване за всички“,   изпълняван от Министерството на здравеопазването в партньорство със Сдружение „Национална мрежа на здравните медиатори“   по Програма „Местно развитие, намаляване на бедността и подобрено включване на уязвими групи“, финансирана от Финансовия механизъм на Европейското икономическо пространство 2014-2021</vt:lpstr>
      <vt:lpstr>Основни данни:</vt:lpstr>
      <vt:lpstr>Дейности:</vt:lpstr>
      <vt:lpstr>Дейности:</vt:lpstr>
      <vt:lpstr>Дейности:</vt:lpstr>
      <vt:lpstr>Дейности:</vt:lpstr>
      <vt:lpstr>Дейности:</vt:lpstr>
      <vt:lpstr>Очаквани резултати:</vt:lpstr>
      <vt:lpstr>Благодаря за вниманието!</vt:lpstr>
    </vt:vector>
  </TitlesOfParts>
  <Company>EFTA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User</cp:lastModifiedBy>
  <cp:revision>84</cp:revision>
  <cp:lastPrinted>2022-03-02T07:35:15Z</cp:lastPrinted>
  <dcterms:created xsi:type="dcterms:W3CDTF">2017-06-12T12:11:38Z</dcterms:created>
  <dcterms:modified xsi:type="dcterms:W3CDTF">2023-07-27T06:44:52Z</dcterms:modified>
</cp:coreProperties>
</file>